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7" r:id="rId7"/>
    <p:sldId id="262" r:id="rId8"/>
    <p:sldId id="275" r:id="rId9"/>
    <p:sldId id="269" r:id="rId10"/>
    <p:sldId id="263" r:id="rId11"/>
    <p:sldId id="264" r:id="rId12"/>
    <p:sldId id="265" r:id="rId13"/>
    <p:sldId id="266" r:id="rId14"/>
    <p:sldId id="270" r:id="rId15"/>
    <p:sldId id="271" r:id="rId16"/>
    <p:sldId id="272" r:id="rId17"/>
    <p:sldId id="273" r:id="rId18"/>
    <p:sldId id="274"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4"/>
    <p:restoredTop sz="92838"/>
  </p:normalViewPr>
  <p:slideViewPr>
    <p:cSldViewPr snapToGrid="0" snapToObjects="1">
      <p:cViewPr varScale="1">
        <p:scale>
          <a:sx n="91" d="100"/>
          <a:sy n="91" d="100"/>
        </p:scale>
        <p:origin x="105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userDrawn="1"/>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10/3/17</a:t>
            </a:fld>
            <a:endParaRPr lang="en-US" dirty="0"/>
          </a:p>
        </p:txBody>
      </p:sp>
      <p:sp>
        <p:nvSpPr>
          <p:cNvPr id="5" name="Footer Placeholder 4"/>
          <p:cNvSpPr>
            <a:spLocks noGrp="1"/>
          </p:cNvSpPr>
          <p:nvPr userDrawn="1">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10/3/17</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10/3/17</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10/3/17</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10/3/17</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10/3/17</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10/3/17</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10/3/17</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10/3/17</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userDrawn="1"/>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userDrawn="1">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userDrawn="1">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userDrawn="1">
            <p:ph type="dt" sz="half" idx="10"/>
          </p:nvPr>
        </p:nvSpPr>
        <p:spPr>
          <a:xfrm rot="-900000">
            <a:off x="7754112" y="5888736"/>
            <a:ext cx="1243584" cy="365125"/>
          </a:xfrm>
        </p:spPr>
        <p:txBody>
          <a:bodyPr/>
          <a:lstStyle>
            <a:lvl1pPr algn="l">
              <a:defRPr/>
            </a:lvl1pPr>
          </a:lstStyle>
          <a:p>
            <a:fld id="{ED4F1D29-8BEE-49F3-AF49-7A09F617BF67}" type="datetime1">
              <a:rPr lang="en-US" smtClean="0"/>
              <a:pPr/>
              <a:t>10/3/17</a:t>
            </a:fld>
            <a:endParaRPr lang="en-US"/>
          </a:p>
        </p:txBody>
      </p:sp>
      <p:sp>
        <p:nvSpPr>
          <p:cNvPr id="6" name="Footer Placeholder 5"/>
          <p:cNvSpPr>
            <a:spLocks noGrp="1"/>
          </p:cNvSpPr>
          <p:nvPr userDrawn="1">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userDrawn="1">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10/3/17</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10/3/17</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Cubist Still Life</a:t>
            </a:r>
            <a:endParaRPr lang="en-US" dirty="0"/>
          </a:p>
        </p:txBody>
      </p:sp>
      <p:sp>
        <p:nvSpPr>
          <p:cNvPr id="3" name="Subtitle 2"/>
          <p:cNvSpPr>
            <a:spLocks noGrp="1"/>
          </p:cNvSpPr>
          <p:nvPr>
            <p:ph type="subTitle" idx="1"/>
          </p:nvPr>
        </p:nvSpPr>
        <p:spPr/>
        <p:txBody>
          <a:bodyPr/>
          <a:lstStyle/>
          <a:p>
            <a:r>
              <a:rPr lang="en-US" dirty="0" smtClean="0"/>
              <a:t>Art 2/Adv. Studio</a:t>
            </a:r>
            <a:endParaRPr lang="en-US" dirty="0"/>
          </a:p>
        </p:txBody>
      </p:sp>
    </p:spTree>
    <p:extLst>
      <p:ext uri="{BB962C8B-B14F-4D97-AF65-F5344CB8AC3E}">
        <p14:creationId xmlns:p14="http://schemas.microsoft.com/office/powerpoint/2010/main" val="26565514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Assignment: Set-Up</a:t>
            </a:r>
          </a:p>
        </p:txBody>
      </p:sp>
      <p:sp>
        <p:nvSpPr>
          <p:cNvPr id="3" name="Content Placeholder 2"/>
          <p:cNvSpPr>
            <a:spLocks noGrp="1"/>
          </p:cNvSpPr>
          <p:nvPr>
            <p:ph idx="1"/>
          </p:nvPr>
        </p:nvSpPr>
        <p:spPr>
          <a:xfrm rot="900000">
            <a:off x="3465292" y="549948"/>
            <a:ext cx="4658735" cy="5999691"/>
          </a:xfrm>
        </p:spPr>
        <p:txBody>
          <a:bodyPr>
            <a:normAutofit/>
          </a:bodyPr>
          <a:lstStyle/>
          <a:p>
            <a:pPr marL="0" indent="0">
              <a:buNone/>
            </a:pPr>
            <a:r>
              <a:rPr lang="en-US" dirty="0" smtClean="0"/>
              <a:t>You will work on 16 x 16 paper. You will apply a newspaper to your paper. Cut out several big shapes from newspaper and glue them on to the white paper. This “ground” should be applied to all four sides as well as the center to help balance. You will work right on top of this ground as your new surface. </a:t>
            </a:r>
            <a:endParaRPr lang="en-US" dirty="0"/>
          </a:p>
        </p:txBody>
      </p:sp>
    </p:spTree>
    <p:extLst>
      <p:ext uri="{BB962C8B-B14F-4D97-AF65-F5344CB8AC3E}">
        <p14:creationId xmlns:p14="http://schemas.microsoft.com/office/powerpoint/2010/main" val="41928880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a:xfrm rot="900000">
            <a:off x="3434872" y="505537"/>
            <a:ext cx="4658735" cy="6315572"/>
          </a:xfrm>
        </p:spPr>
        <p:txBody>
          <a:bodyPr>
            <a:normAutofit fontScale="77500" lnSpcReduction="20000"/>
          </a:bodyPr>
          <a:lstStyle/>
          <a:p>
            <a:pPr marL="0" indent="0">
              <a:buNone/>
            </a:pPr>
            <a:r>
              <a:rPr lang="en-US" dirty="0" smtClean="0"/>
              <a:t>*Transfer your sketch (you may change the composition to suit the paper, if needed) to your final paper. Work right over the newspaper. </a:t>
            </a:r>
          </a:p>
          <a:p>
            <a:pPr marL="0" indent="0">
              <a:buNone/>
            </a:pPr>
            <a:endParaRPr lang="en-US" dirty="0" smtClean="0"/>
          </a:p>
          <a:p>
            <a:pPr marL="0" indent="0">
              <a:buNone/>
            </a:pPr>
            <a:r>
              <a:rPr lang="en-US" dirty="0"/>
              <a:t> </a:t>
            </a:r>
            <a:r>
              <a:rPr lang="en-US" dirty="0" smtClean="0"/>
              <a:t>*You </a:t>
            </a:r>
            <a:r>
              <a:rPr lang="en-US" dirty="0"/>
              <a:t>can simplify/distort edges and details, play with alignment/transparency/repetition etc. Look for major forms as well as reflections/distortions. </a:t>
            </a:r>
            <a:endParaRPr lang="en-US" dirty="0" smtClean="0"/>
          </a:p>
          <a:p>
            <a:pPr marL="0" indent="0">
              <a:buNone/>
            </a:pPr>
            <a:endParaRPr lang="en-US" dirty="0"/>
          </a:p>
          <a:p>
            <a:pPr marL="0" indent="0">
              <a:buNone/>
            </a:pPr>
            <a:r>
              <a:rPr lang="en-US" dirty="0" smtClean="0"/>
              <a:t>*Utilize a series of lines to “chop up” your composition into several sections. </a:t>
            </a:r>
          </a:p>
          <a:p>
            <a:pPr marL="0" indent="0">
              <a:buNone/>
            </a:pPr>
            <a:endParaRPr lang="en-US" dirty="0"/>
          </a:p>
          <a:p>
            <a:pPr marL="0" indent="0">
              <a:buNone/>
            </a:pPr>
            <a:r>
              <a:rPr lang="en-US" dirty="0" smtClean="0"/>
              <a:t>*Tracing over major outlines and chop lines will help you achieve that Cubist look. </a:t>
            </a:r>
            <a:endParaRPr lang="en-US" dirty="0"/>
          </a:p>
        </p:txBody>
      </p:sp>
    </p:spTree>
    <p:extLst>
      <p:ext uri="{BB962C8B-B14F-4D97-AF65-F5344CB8AC3E}">
        <p14:creationId xmlns:p14="http://schemas.microsoft.com/office/powerpoint/2010/main" val="37149184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a:t>
            </a:r>
            <a:endParaRPr lang="en-US" dirty="0"/>
          </a:p>
        </p:txBody>
      </p:sp>
      <p:sp>
        <p:nvSpPr>
          <p:cNvPr id="3" name="Content Placeholder 2"/>
          <p:cNvSpPr>
            <a:spLocks noGrp="1"/>
          </p:cNvSpPr>
          <p:nvPr>
            <p:ph idx="1"/>
          </p:nvPr>
        </p:nvSpPr>
        <p:spPr>
          <a:xfrm rot="900000">
            <a:off x="3288813" y="491956"/>
            <a:ext cx="4658735" cy="6511001"/>
          </a:xfrm>
        </p:spPr>
        <p:txBody>
          <a:bodyPr>
            <a:normAutofit fontScale="77500" lnSpcReduction="20000"/>
          </a:bodyPr>
          <a:lstStyle/>
          <a:p>
            <a:pPr marL="0" indent="0">
              <a:buNone/>
            </a:pPr>
            <a:r>
              <a:rPr lang="en-US" dirty="0" smtClean="0"/>
              <a:t>*We will be using water-soluble graphite for this project (“Sketch and Wash” pencil). </a:t>
            </a:r>
            <a:r>
              <a:rPr lang="en-US" i="1" dirty="0" smtClean="0"/>
              <a:t>{we’ll have a review/demo lesson}</a:t>
            </a:r>
            <a:endParaRPr lang="en-US" i="1" dirty="0"/>
          </a:p>
          <a:p>
            <a:pPr marL="0" indent="0">
              <a:buNone/>
            </a:pPr>
            <a:r>
              <a:rPr lang="en-US" dirty="0" smtClean="0"/>
              <a:t>*You will need to display a </a:t>
            </a:r>
            <a:r>
              <a:rPr lang="en-US" b="1" u="sng" dirty="0" smtClean="0"/>
              <a:t>range</a:t>
            </a:r>
            <a:r>
              <a:rPr lang="en-US" dirty="0" smtClean="0"/>
              <a:t> in value (contrast/gradation) and use the pencil in </a:t>
            </a:r>
            <a:r>
              <a:rPr lang="en-US" b="1" u="sng" dirty="0" smtClean="0"/>
              <a:t>both</a:t>
            </a:r>
            <a:r>
              <a:rPr lang="en-US" dirty="0" smtClean="0"/>
              <a:t> wet and dry fashion. </a:t>
            </a:r>
          </a:p>
          <a:p>
            <a:pPr marL="0" indent="0">
              <a:buNone/>
            </a:pPr>
            <a:r>
              <a:rPr lang="en-US" dirty="0" smtClean="0"/>
              <a:t>*The values do </a:t>
            </a:r>
            <a:r>
              <a:rPr lang="en-US" b="1" u="sng" dirty="0" smtClean="0"/>
              <a:t>not</a:t>
            </a:r>
            <a:r>
              <a:rPr lang="en-US" dirty="0" smtClean="0"/>
              <a:t> have to be observed from real life. </a:t>
            </a:r>
          </a:p>
          <a:p>
            <a:pPr marL="0" indent="0">
              <a:buNone/>
            </a:pPr>
            <a:r>
              <a:rPr lang="en-US" dirty="0" smtClean="0"/>
              <a:t>*You may create designs/patterns in the shapes (esp. background)</a:t>
            </a:r>
          </a:p>
          <a:p>
            <a:pPr marL="0" indent="0">
              <a:buNone/>
            </a:pPr>
            <a:r>
              <a:rPr lang="en-US" dirty="0" smtClean="0"/>
              <a:t>*You may work in color with colored pencil after the graphite is complete.  </a:t>
            </a:r>
          </a:p>
          <a:p>
            <a:pPr marL="0" indent="0">
              <a:buNone/>
            </a:pPr>
            <a:r>
              <a:rPr lang="en-US" dirty="0"/>
              <a:t>*</a:t>
            </a:r>
            <a:r>
              <a:rPr lang="en-US" dirty="0" smtClean="0"/>
              <a:t>You can also continue to develop details, repeat patterns etc. in marker. </a:t>
            </a:r>
            <a:endParaRPr lang="en-US" dirty="0"/>
          </a:p>
        </p:txBody>
      </p:sp>
    </p:spTree>
    <p:extLst>
      <p:ext uri="{BB962C8B-B14F-4D97-AF65-F5344CB8AC3E}">
        <p14:creationId xmlns:p14="http://schemas.microsoft.com/office/powerpoint/2010/main" val="9170829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a:t>
            </a:r>
            <a:endParaRPr lang="en-US" dirty="0"/>
          </a:p>
        </p:txBody>
      </p:sp>
      <p:sp>
        <p:nvSpPr>
          <p:cNvPr id="3" name="Content Placeholder 2"/>
          <p:cNvSpPr>
            <a:spLocks noGrp="1"/>
          </p:cNvSpPr>
          <p:nvPr>
            <p:ph idx="1"/>
          </p:nvPr>
        </p:nvSpPr>
        <p:spPr>
          <a:xfrm rot="900000">
            <a:off x="3475348" y="467781"/>
            <a:ext cx="4658735" cy="6088955"/>
          </a:xfrm>
        </p:spPr>
        <p:txBody>
          <a:bodyPr>
            <a:normAutofit/>
          </a:bodyPr>
          <a:lstStyle/>
          <a:p>
            <a:pPr marL="0" indent="0">
              <a:buNone/>
            </a:pPr>
            <a:r>
              <a:rPr lang="en-US" dirty="0" smtClean="0"/>
              <a:t>*Composition is </a:t>
            </a:r>
            <a:r>
              <a:rPr lang="en-US" b="1" u="sng" dirty="0" smtClean="0"/>
              <a:t>balanced </a:t>
            </a:r>
            <a:r>
              <a:rPr lang="en-US" dirty="0" smtClean="0"/>
              <a:t>and </a:t>
            </a:r>
            <a:r>
              <a:rPr lang="en-US" b="1" u="sng" dirty="0" smtClean="0"/>
              <a:t>unified:</a:t>
            </a:r>
            <a:r>
              <a:rPr lang="en-US" dirty="0" smtClean="0"/>
              <a:t> Even distribution of dark and light areas, shapes “flow” and the eye moves around the page</a:t>
            </a:r>
          </a:p>
          <a:p>
            <a:pPr marL="0" indent="0">
              <a:buNone/>
            </a:pPr>
            <a:r>
              <a:rPr lang="en-US" b="1" dirty="0" smtClean="0"/>
              <a:t>*</a:t>
            </a:r>
            <a:r>
              <a:rPr lang="en-US" dirty="0" smtClean="0"/>
              <a:t>There is </a:t>
            </a:r>
            <a:r>
              <a:rPr lang="en-US" b="1" u="sng" dirty="0" smtClean="0"/>
              <a:t>observation</a:t>
            </a:r>
            <a:r>
              <a:rPr lang="en-US" dirty="0" smtClean="0"/>
              <a:t> and </a:t>
            </a:r>
            <a:r>
              <a:rPr lang="en-US" b="1" u="sng" dirty="0" smtClean="0"/>
              <a:t>abstraction</a:t>
            </a:r>
            <a:r>
              <a:rPr lang="en-US" dirty="0" smtClean="0"/>
              <a:t> (we know what we’re looking at, but it has been altered and made more interesting) </a:t>
            </a:r>
          </a:p>
          <a:p>
            <a:pPr marL="0" indent="0">
              <a:buNone/>
            </a:pPr>
            <a:r>
              <a:rPr lang="en-US" dirty="0" smtClean="0"/>
              <a:t>*Make it look GOOD! And have FUN!</a:t>
            </a:r>
          </a:p>
        </p:txBody>
      </p:sp>
    </p:spTree>
    <p:extLst>
      <p:ext uri="{BB962C8B-B14F-4D97-AF65-F5344CB8AC3E}">
        <p14:creationId xmlns:p14="http://schemas.microsoft.com/office/powerpoint/2010/main" val="37695117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60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676" y="440389"/>
            <a:ext cx="5791073" cy="5979283"/>
          </a:xfrm>
          <a:prstGeom prst="rect">
            <a:avLst/>
          </a:prstGeom>
        </p:spPr>
      </p:pic>
    </p:spTree>
    <p:extLst>
      <p:ext uri="{BB962C8B-B14F-4D97-AF65-F5344CB8AC3E}">
        <p14:creationId xmlns:p14="http://schemas.microsoft.com/office/powerpoint/2010/main" val="19991493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363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51" y="315457"/>
            <a:ext cx="6184201" cy="6276965"/>
          </a:xfrm>
          <a:prstGeom prst="rect">
            <a:avLst/>
          </a:prstGeom>
        </p:spPr>
      </p:pic>
    </p:spTree>
    <p:extLst>
      <p:ext uri="{BB962C8B-B14F-4D97-AF65-F5344CB8AC3E}">
        <p14:creationId xmlns:p14="http://schemas.microsoft.com/office/powerpoint/2010/main" val="32558622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403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52" y="337906"/>
            <a:ext cx="6138631" cy="6015858"/>
          </a:xfrm>
          <a:prstGeom prst="rect">
            <a:avLst/>
          </a:prstGeom>
        </p:spPr>
      </p:pic>
    </p:spTree>
    <p:extLst>
      <p:ext uri="{BB962C8B-B14F-4D97-AF65-F5344CB8AC3E}">
        <p14:creationId xmlns:p14="http://schemas.microsoft.com/office/powerpoint/2010/main" val="21782265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9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233" y="305734"/>
            <a:ext cx="6063239" cy="6229978"/>
          </a:xfrm>
          <a:prstGeom prst="rect">
            <a:avLst/>
          </a:prstGeom>
        </p:spPr>
      </p:pic>
    </p:spTree>
    <p:extLst>
      <p:ext uri="{BB962C8B-B14F-4D97-AF65-F5344CB8AC3E}">
        <p14:creationId xmlns:p14="http://schemas.microsoft.com/office/powerpoint/2010/main" val="11430171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026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10" y="157389"/>
            <a:ext cx="6205013" cy="6298089"/>
          </a:xfrm>
          <a:prstGeom prst="rect">
            <a:avLst/>
          </a:prstGeom>
        </p:spPr>
      </p:pic>
    </p:spTree>
    <p:extLst>
      <p:ext uri="{BB962C8B-B14F-4D97-AF65-F5344CB8AC3E}">
        <p14:creationId xmlns:p14="http://schemas.microsoft.com/office/powerpoint/2010/main" val="33348346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will have FIVE classes to work on this project:</a:t>
            </a:r>
          </a:p>
          <a:p>
            <a:pPr marL="0" indent="0">
              <a:buNone/>
            </a:pPr>
            <a:r>
              <a:rPr lang="en-US" dirty="0" smtClean="0"/>
              <a:t>Day One- preliminary sketching </a:t>
            </a:r>
          </a:p>
          <a:p>
            <a:pPr marL="0" indent="0">
              <a:buNone/>
            </a:pPr>
            <a:r>
              <a:rPr lang="en-US" dirty="0" smtClean="0"/>
              <a:t>Day Two- Setting up new abstracted composition; applying newspaper; transferring to final paper</a:t>
            </a:r>
          </a:p>
          <a:p>
            <a:pPr marL="0" indent="0">
              <a:buNone/>
            </a:pPr>
            <a:r>
              <a:rPr lang="en-US" dirty="0" smtClean="0"/>
              <a:t>Day 3-5- Applying media </a:t>
            </a:r>
          </a:p>
          <a:p>
            <a:pPr marL="0" indent="0">
              <a:buNone/>
            </a:pPr>
            <a:r>
              <a:rPr lang="en-US" dirty="0" smtClean="0"/>
              <a:t>Work is due: </a:t>
            </a:r>
            <a:r>
              <a:rPr lang="en-US" dirty="0" smtClean="0"/>
              <a:t>Oct</a:t>
            </a:r>
            <a:r>
              <a:rPr lang="en-US" dirty="0" smtClean="0"/>
              <a:t>ober 23</a:t>
            </a:r>
            <a:r>
              <a:rPr lang="en-US" baseline="30000" dirty="0" smtClean="0"/>
              <a:t>rd</a:t>
            </a:r>
            <a:r>
              <a:rPr lang="en-US" dirty="0" smtClean="0"/>
              <a:t> </a:t>
            </a:r>
            <a:endParaRPr lang="en-US" dirty="0"/>
          </a:p>
        </p:txBody>
      </p:sp>
    </p:spTree>
    <p:extLst>
      <p:ext uri="{BB962C8B-B14F-4D97-AF65-F5344CB8AC3E}">
        <p14:creationId xmlns:p14="http://schemas.microsoft.com/office/powerpoint/2010/main" val="29326276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Cubism?</a:t>
            </a:r>
            <a:endParaRPr lang="en-US" dirty="0"/>
          </a:p>
        </p:txBody>
      </p:sp>
      <p:sp>
        <p:nvSpPr>
          <p:cNvPr id="3" name="Content Placeholder 2"/>
          <p:cNvSpPr>
            <a:spLocks noGrp="1"/>
          </p:cNvSpPr>
          <p:nvPr>
            <p:ph idx="1"/>
          </p:nvPr>
        </p:nvSpPr>
        <p:spPr>
          <a:xfrm rot="900000">
            <a:off x="3119000" y="760088"/>
            <a:ext cx="5395733" cy="6940529"/>
          </a:xfrm>
        </p:spPr>
        <p:txBody>
          <a:bodyPr>
            <a:normAutofit/>
          </a:bodyPr>
          <a:lstStyle/>
          <a:p>
            <a:pPr marL="0" indent="0">
              <a:buNone/>
            </a:pPr>
            <a:r>
              <a:rPr lang="en-US" sz="2200" dirty="0" smtClean="0"/>
              <a:t>*Style of art that came to being in the early 1900s</a:t>
            </a:r>
          </a:p>
          <a:p>
            <a:pPr marL="0" indent="0">
              <a:buNone/>
            </a:pPr>
            <a:endParaRPr lang="en-US" sz="2200" dirty="0" smtClean="0"/>
          </a:p>
          <a:p>
            <a:pPr marL="0" indent="0">
              <a:buNone/>
            </a:pPr>
            <a:r>
              <a:rPr lang="en-US" sz="2200" dirty="0" smtClean="0"/>
              <a:t>*One of the most influential art styles of the century</a:t>
            </a:r>
          </a:p>
          <a:p>
            <a:pPr marL="0" indent="0">
              <a:buNone/>
            </a:pPr>
            <a:endParaRPr lang="en-US" sz="2200" dirty="0"/>
          </a:p>
          <a:p>
            <a:pPr marL="0" indent="0">
              <a:buNone/>
            </a:pPr>
            <a:r>
              <a:rPr lang="en-US" sz="2200" dirty="0" smtClean="0"/>
              <a:t>*Comes from the real, but characterized by straightened edges and angles, flat shapes, distorted colors/values, and multiple vantage points (“Abstraction”)</a:t>
            </a:r>
          </a:p>
          <a:p>
            <a:pPr marL="0" indent="0">
              <a:buNone/>
            </a:pPr>
            <a:endParaRPr lang="en-US" sz="2200" dirty="0"/>
          </a:p>
          <a:p>
            <a:pPr marL="0" indent="0">
              <a:buNone/>
            </a:pPr>
            <a:r>
              <a:rPr lang="en-US" sz="2200" dirty="0" smtClean="0"/>
              <a:t>*Pablo Picasso, Georges Braque, Juan Gris, Paul Cezanne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17579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833" y="651750"/>
            <a:ext cx="8682576" cy="5581656"/>
          </a:xfrm>
          <a:prstGeom prst="rect">
            <a:avLst/>
          </a:prstGeom>
        </p:spPr>
      </p:pic>
    </p:spTree>
    <p:extLst>
      <p:ext uri="{BB962C8B-B14F-4D97-AF65-F5344CB8AC3E}">
        <p14:creationId xmlns:p14="http://schemas.microsoft.com/office/powerpoint/2010/main" val="41558892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9144000" cy="5936180"/>
          </a:xfrm>
          <a:prstGeom prst="rect">
            <a:avLst/>
          </a:prstGeom>
        </p:spPr>
      </p:pic>
    </p:spTree>
    <p:extLst>
      <p:ext uri="{BB962C8B-B14F-4D97-AF65-F5344CB8AC3E}">
        <p14:creationId xmlns:p14="http://schemas.microsoft.com/office/powerpoint/2010/main" val="33384775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9444" y="518058"/>
            <a:ext cx="7794228" cy="5798906"/>
          </a:xfrm>
          <a:prstGeom prst="rect">
            <a:avLst/>
          </a:prstGeom>
        </p:spPr>
      </p:pic>
    </p:spTree>
    <p:extLst>
      <p:ext uri="{BB962C8B-B14F-4D97-AF65-F5344CB8AC3E}">
        <p14:creationId xmlns:p14="http://schemas.microsoft.com/office/powerpoint/2010/main" val="39642380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9006" y="204471"/>
            <a:ext cx="4449827" cy="6429623"/>
          </a:xfrm>
          <a:prstGeom prst="rect">
            <a:avLst/>
          </a:prstGeom>
        </p:spPr>
      </p:pic>
    </p:spTree>
    <p:extLst>
      <p:ext uri="{BB962C8B-B14F-4D97-AF65-F5344CB8AC3E}">
        <p14:creationId xmlns:p14="http://schemas.microsoft.com/office/powerpoint/2010/main" val="39722901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 Set-Up</a:t>
            </a:r>
            <a:endParaRPr lang="en-US" dirty="0"/>
          </a:p>
        </p:txBody>
      </p:sp>
      <p:sp>
        <p:nvSpPr>
          <p:cNvPr id="3" name="Content Placeholder 2"/>
          <p:cNvSpPr>
            <a:spLocks noGrp="1"/>
          </p:cNvSpPr>
          <p:nvPr>
            <p:ph idx="1"/>
          </p:nvPr>
        </p:nvSpPr>
        <p:spPr>
          <a:xfrm rot="900000">
            <a:off x="3460687" y="655338"/>
            <a:ext cx="4658735" cy="5696835"/>
          </a:xfrm>
        </p:spPr>
        <p:txBody>
          <a:bodyPr>
            <a:normAutofit fontScale="92500"/>
          </a:bodyPr>
          <a:lstStyle/>
          <a:p>
            <a:pPr marL="0" indent="0">
              <a:buNone/>
            </a:pPr>
            <a:r>
              <a:rPr lang="en-US" dirty="0" smtClean="0"/>
              <a:t>*You will begin by creating an series of observational drawings of the still life set up for you.</a:t>
            </a:r>
          </a:p>
          <a:p>
            <a:pPr marL="0" indent="0">
              <a:buNone/>
            </a:pPr>
            <a:endParaRPr lang="en-US" dirty="0" smtClean="0"/>
          </a:p>
          <a:p>
            <a:pPr marL="0" indent="0">
              <a:buNone/>
            </a:pPr>
            <a:r>
              <a:rPr lang="en-US" dirty="0" smtClean="0"/>
              <a:t> *Try to get a variety of source material to work from.</a:t>
            </a:r>
          </a:p>
          <a:p>
            <a:pPr marL="0" indent="0">
              <a:buNone/>
            </a:pPr>
            <a:endParaRPr lang="en-US" dirty="0" smtClean="0"/>
          </a:p>
          <a:p>
            <a:pPr marL="0" indent="0">
              <a:buNone/>
            </a:pPr>
            <a:r>
              <a:rPr lang="en-US" dirty="0" smtClean="0"/>
              <a:t>*Try to do a variety of cropping/points of view. </a:t>
            </a:r>
          </a:p>
          <a:p>
            <a:pPr marL="0" indent="0">
              <a:buNone/>
            </a:pPr>
            <a:r>
              <a:rPr lang="en-US" dirty="0" smtClean="0"/>
              <a:t>Your compositions should take up most of the page. </a:t>
            </a:r>
            <a:endParaRPr lang="en-US" dirty="0"/>
          </a:p>
        </p:txBody>
      </p:sp>
    </p:spTree>
    <p:extLst>
      <p:ext uri="{BB962C8B-B14F-4D97-AF65-F5344CB8AC3E}">
        <p14:creationId xmlns:p14="http://schemas.microsoft.com/office/powerpoint/2010/main" val="6360018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rot="900000">
            <a:off x="3465144" y="404929"/>
            <a:ext cx="4658735" cy="629082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*It’s vital that you plan for this project.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*Do not skip the observational thumbnail sketching</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*You need to have a final sketch and get my approval before getting the final paper</a:t>
            </a:r>
            <a:endParaRPr lang="en-US" sz="3200" dirty="0"/>
          </a:p>
        </p:txBody>
      </p:sp>
    </p:spTree>
    <p:extLst>
      <p:ext uri="{BB962C8B-B14F-4D97-AF65-F5344CB8AC3E}">
        <p14:creationId xmlns:p14="http://schemas.microsoft.com/office/powerpoint/2010/main" val="7754964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Abstraction</a:t>
            </a:r>
            <a:endParaRPr lang="en-US" dirty="0"/>
          </a:p>
        </p:txBody>
      </p:sp>
      <p:sp>
        <p:nvSpPr>
          <p:cNvPr id="3" name="Content Placeholder 2"/>
          <p:cNvSpPr>
            <a:spLocks noGrp="1"/>
          </p:cNvSpPr>
          <p:nvPr>
            <p:ph idx="1"/>
          </p:nvPr>
        </p:nvSpPr>
        <p:spPr>
          <a:xfrm rot="900000">
            <a:off x="3430399" y="767071"/>
            <a:ext cx="4658735" cy="6005464"/>
          </a:xfrm>
        </p:spPr>
        <p:txBody>
          <a:bodyPr>
            <a:normAutofit fontScale="92500" lnSpcReduction="20000"/>
          </a:bodyPr>
          <a:lstStyle/>
          <a:p>
            <a:pPr marL="0" indent="0">
              <a:buNone/>
            </a:pPr>
            <a:r>
              <a:rPr lang="en-US" dirty="0" smtClean="0"/>
              <a:t>*Physically cut up your sketches into several big pieces, then re-arrange and put them back together to help you form a new, abstracted composition. Move the pieces around and play with them until they are to your liking. </a:t>
            </a:r>
          </a:p>
          <a:p>
            <a:pPr marL="0" indent="0">
              <a:buNone/>
            </a:pPr>
            <a:r>
              <a:rPr lang="en-US" dirty="0" smtClean="0"/>
              <a:t>   </a:t>
            </a:r>
          </a:p>
          <a:p>
            <a:pPr marL="0" indent="0">
              <a:buNone/>
            </a:pPr>
            <a:r>
              <a:rPr lang="en-US" dirty="0" smtClean="0"/>
              <a:t>*You </a:t>
            </a:r>
            <a:r>
              <a:rPr lang="en-US" dirty="0"/>
              <a:t>can simplify/distort edges and details, play with alignment/transparency/repetition etc. Look for major forms as well as reflections/distortions. </a:t>
            </a:r>
          </a:p>
        </p:txBody>
      </p:sp>
    </p:spTree>
    <p:extLst>
      <p:ext uri="{BB962C8B-B14F-4D97-AF65-F5344CB8AC3E}">
        <p14:creationId xmlns:p14="http://schemas.microsoft.com/office/powerpoint/2010/main" val="243106999"/>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236</TotalTime>
  <Words>613</Words>
  <Application>Microsoft Macintosh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Rockwell</vt:lpstr>
      <vt:lpstr>Wingdings</vt:lpstr>
      <vt:lpstr>Kilter</vt:lpstr>
      <vt:lpstr>Cubist Still Life</vt:lpstr>
      <vt:lpstr>What is Cubism?</vt:lpstr>
      <vt:lpstr>PowerPoint Presentation</vt:lpstr>
      <vt:lpstr>PowerPoint Presentation</vt:lpstr>
      <vt:lpstr>PowerPoint Presentation</vt:lpstr>
      <vt:lpstr>PowerPoint Presentation</vt:lpstr>
      <vt:lpstr>Your Assignment: Set-Up</vt:lpstr>
      <vt:lpstr>Planning!</vt:lpstr>
      <vt:lpstr>Set Up: Abstraction</vt:lpstr>
      <vt:lpstr>Your Assignment: Set-Up</vt:lpstr>
      <vt:lpstr>Composition</vt:lpstr>
      <vt:lpstr>Medium</vt:lpstr>
      <vt:lpstr>What am I Looking For?</vt:lpstr>
      <vt:lpstr>PowerPoint Presentation</vt:lpstr>
      <vt:lpstr>PowerPoint Presentation</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Cubist Still Life</dc:title>
  <dc:creator>LHS Art 2</dc:creator>
  <cp:lastModifiedBy>Microsoft Office User</cp:lastModifiedBy>
  <cp:revision>14</cp:revision>
  <dcterms:created xsi:type="dcterms:W3CDTF">2015-09-10T14:20:21Z</dcterms:created>
  <dcterms:modified xsi:type="dcterms:W3CDTF">2017-10-03T12:27:06Z</dcterms:modified>
</cp:coreProperties>
</file>