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0" r:id="rId6"/>
    <p:sldId id="262" r:id="rId7"/>
    <p:sldId id="267"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876"/>
  </p:normalViewPr>
  <p:slideViewPr>
    <p:cSldViewPr snapToGrid="0" snapToObjects="1">
      <p:cViewPr varScale="1">
        <p:scale>
          <a:sx n="104" d="100"/>
          <a:sy n="104" d="100"/>
        </p:scale>
        <p:origin x="22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27865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226276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120642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FEB00-3B6F-D943-B922-E1626B5789DB}"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399800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FEB00-3B6F-D943-B922-E1626B5789DB}"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163206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5FEB00-3B6F-D943-B922-E1626B5789DB}"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273192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5FEB00-3B6F-D943-B922-E1626B5789DB}" type="datetimeFigureOut">
              <a:rPr lang="en-US" smtClean="0"/>
              <a:t>9/6/17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405137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5FEB00-3B6F-D943-B922-E1626B5789DB}" type="datetimeFigureOut">
              <a:rPr lang="en-US" smtClean="0"/>
              <a:t>9/6/17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193507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FEB00-3B6F-D943-B922-E1626B5789DB}" type="datetimeFigureOut">
              <a:rPr lang="en-US" smtClean="0"/>
              <a:t>9/6/17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40508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FEB00-3B6F-D943-B922-E1626B5789DB}"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70490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FEB00-3B6F-D943-B922-E1626B5789DB}"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6AA53-2B62-B24A-93C9-860CFA15C6E0}" type="slidenum">
              <a:rPr lang="en-US" smtClean="0"/>
              <a:t>‹#›</a:t>
            </a:fld>
            <a:endParaRPr lang="en-US"/>
          </a:p>
        </p:txBody>
      </p:sp>
    </p:spTree>
    <p:extLst>
      <p:ext uri="{BB962C8B-B14F-4D97-AF65-F5344CB8AC3E}">
        <p14:creationId xmlns:p14="http://schemas.microsoft.com/office/powerpoint/2010/main" val="565911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FEB00-3B6F-D943-B922-E1626B5789DB}" type="datetimeFigureOut">
              <a:rPr lang="en-US" smtClean="0"/>
              <a:t>9/6/17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6AA53-2B62-B24A-93C9-860CFA15C6E0}" type="slidenum">
              <a:rPr lang="en-US" smtClean="0"/>
              <a:t>‹#›</a:t>
            </a:fld>
            <a:endParaRPr lang="en-US"/>
          </a:p>
        </p:txBody>
      </p:sp>
    </p:spTree>
    <p:extLst>
      <p:ext uri="{BB962C8B-B14F-4D97-AF65-F5344CB8AC3E}">
        <p14:creationId xmlns:p14="http://schemas.microsoft.com/office/powerpoint/2010/main" val="335328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9771"/>
            <a:ext cx="7772400" cy="1470025"/>
          </a:xfrm>
        </p:spPr>
        <p:txBody>
          <a:bodyPr/>
          <a:lstStyle/>
          <a:p>
            <a:r>
              <a:rPr lang="en-US" sz="8800" b="1" dirty="0" smtClean="0">
                <a:latin typeface="Desdemona"/>
                <a:cs typeface="Desdemona"/>
              </a:rPr>
              <a:t>Line Design	</a:t>
            </a:r>
            <a:r>
              <a:rPr lang="en-US" b="1" dirty="0" smtClean="0"/>
              <a:t>	</a:t>
            </a:r>
            <a:endParaRPr lang="en-US" b="1" dirty="0"/>
          </a:p>
        </p:txBody>
      </p:sp>
      <p:sp>
        <p:nvSpPr>
          <p:cNvPr id="3" name="Subtitle 2"/>
          <p:cNvSpPr>
            <a:spLocks noGrp="1"/>
          </p:cNvSpPr>
          <p:nvPr>
            <p:ph type="subTitle" idx="1"/>
          </p:nvPr>
        </p:nvSpPr>
        <p:spPr>
          <a:xfrm>
            <a:off x="1371600" y="5163106"/>
            <a:ext cx="6400800" cy="801212"/>
          </a:xfrm>
        </p:spPr>
        <p:txBody>
          <a:bodyPr>
            <a:noAutofit/>
          </a:bodyPr>
          <a:lstStyle/>
          <a:p>
            <a:r>
              <a:rPr lang="en-US" sz="4800" dirty="0" smtClean="0">
                <a:solidFill>
                  <a:schemeClr val="tx1"/>
                </a:solidFill>
                <a:latin typeface="Bauhaus 93"/>
                <a:cs typeface="Bauhaus 93"/>
              </a:rPr>
              <a:t>ART 1</a:t>
            </a:r>
            <a:endParaRPr lang="en-US" sz="4800" dirty="0">
              <a:solidFill>
                <a:schemeClr val="tx1"/>
              </a:solidFill>
              <a:latin typeface="Bauhaus 93"/>
              <a:cs typeface="Bauhaus 93"/>
            </a:endParaRPr>
          </a:p>
        </p:txBody>
      </p:sp>
      <p:pic>
        <p:nvPicPr>
          <p:cNvPr id="6" name="Picture 5"/>
          <p:cNvPicPr>
            <a:picLocks noChangeAspect="1"/>
          </p:cNvPicPr>
          <p:nvPr/>
        </p:nvPicPr>
        <p:blipFill rotWithShape="1">
          <a:blip r:embed="rId2"/>
          <a:srcRect b="60270"/>
          <a:stretch/>
        </p:blipFill>
        <p:spPr>
          <a:xfrm>
            <a:off x="685800" y="2703077"/>
            <a:ext cx="7597121" cy="1807459"/>
          </a:xfrm>
          <a:prstGeom prst="rect">
            <a:avLst/>
          </a:prstGeom>
        </p:spPr>
      </p:pic>
    </p:spTree>
    <p:extLst>
      <p:ext uri="{BB962C8B-B14F-4D97-AF65-F5344CB8AC3E}">
        <p14:creationId xmlns:p14="http://schemas.microsoft.com/office/powerpoint/2010/main" val="3614593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847"/>
            <a:ext cx="8229600" cy="940267"/>
          </a:xfrm>
        </p:spPr>
        <p:txBody>
          <a:bodyPr>
            <a:noAutofit/>
          </a:bodyPr>
          <a:lstStyle/>
          <a:p>
            <a:r>
              <a:rPr lang="en-US" sz="4800" b="1" dirty="0" smtClean="0">
                <a:latin typeface="Desdemona"/>
                <a:cs typeface="Desdemona"/>
              </a:rPr>
              <a:t>Only shapes and no outlines…	</a:t>
            </a:r>
            <a:endParaRPr lang="en-US" sz="4800" b="1" dirty="0">
              <a:latin typeface="Desdemona"/>
              <a:cs typeface="Desdemona"/>
            </a:endParaRPr>
          </a:p>
        </p:txBody>
      </p:sp>
      <p:sp>
        <p:nvSpPr>
          <p:cNvPr id="3" name="Content Placeholder 2"/>
          <p:cNvSpPr>
            <a:spLocks noGrp="1"/>
          </p:cNvSpPr>
          <p:nvPr>
            <p:ph idx="1"/>
          </p:nvPr>
        </p:nvSpPr>
        <p:spPr>
          <a:xfrm>
            <a:off x="457200" y="1320999"/>
            <a:ext cx="8229600" cy="4725914"/>
          </a:xfrm>
        </p:spPr>
        <p:txBody>
          <a:bodyPr>
            <a:noAutofit/>
          </a:bodyPr>
          <a:lstStyle/>
          <a:p>
            <a:r>
              <a:rPr lang="en-US" sz="4000" dirty="0" smtClean="0">
                <a:latin typeface="Gloucester MT Extra Condensed"/>
                <a:cs typeface="Gloucester MT Extra Condensed"/>
              </a:rPr>
              <a:t>We shouldn’t see any lines when we’re done giving value to all of the shapes in our work. The lines go away because value is what creates the shapes, not a line. </a:t>
            </a:r>
          </a:p>
          <a:p>
            <a:endParaRPr lang="en-US" sz="4000" dirty="0">
              <a:latin typeface="Gloucester MT Extra Condensed"/>
              <a:cs typeface="Gloucester MT Extra Condensed"/>
            </a:endParaRPr>
          </a:p>
          <a:p>
            <a:pPr marL="0" indent="0">
              <a:buNone/>
            </a:pPr>
            <a:r>
              <a:rPr lang="en-US" sz="4000" dirty="0" smtClean="0">
                <a:latin typeface="Gloucester MT Extra Condensed"/>
                <a:cs typeface="Gloucester MT Extra Condensed"/>
              </a:rPr>
              <a:t>*hint: When creating value, squint at your drawing and if you only see blended value, you’re doing a great job. If you see a value sticking out or </a:t>
            </a:r>
            <a:r>
              <a:rPr lang="en-US" sz="4000" smtClean="0">
                <a:latin typeface="Gloucester MT Extra Condensed"/>
                <a:cs typeface="Gloucester MT Extra Condensed"/>
              </a:rPr>
              <a:t>a line, </a:t>
            </a:r>
            <a:r>
              <a:rPr lang="en-US" sz="4000" dirty="0" smtClean="0">
                <a:latin typeface="Gloucester MT Extra Condensed"/>
                <a:cs typeface="Gloucester MT Extra Condensed"/>
              </a:rPr>
              <a:t>try blending it in. </a:t>
            </a:r>
            <a:endParaRPr lang="en-US" sz="4000" dirty="0">
              <a:latin typeface="Gloucester MT Extra Condensed"/>
              <a:cs typeface="Gloucester MT Extra Condensed"/>
            </a:endParaRPr>
          </a:p>
        </p:txBody>
      </p:sp>
    </p:spTree>
    <p:extLst>
      <p:ext uri="{BB962C8B-B14F-4D97-AF65-F5344CB8AC3E}">
        <p14:creationId xmlns:p14="http://schemas.microsoft.com/office/powerpoint/2010/main" val="948033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61891"/>
          </a:xfrm>
        </p:spPr>
        <p:txBody>
          <a:bodyPr>
            <a:noAutofit/>
          </a:bodyPr>
          <a:lstStyle/>
          <a:p>
            <a:pPr algn="l"/>
            <a:r>
              <a:rPr lang="en-US" sz="3600" dirty="0" smtClean="0">
                <a:latin typeface="Gloucester MT Extra Condensed"/>
                <a:cs typeface="Gloucester MT Extra Condensed"/>
              </a:rPr>
              <a:t>Observe the edges of this cube. The cube is not outlined, the planes of the cube are different values which creates the 3D form. Think of this cube when you create the value in each of the shapes. </a:t>
            </a:r>
            <a:endParaRPr lang="en-US" sz="3600" dirty="0">
              <a:latin typeface="Gloucester MT Extra Condensed"/>
              <a:cs typeface="Gloucester MT Extra Condensed"/>
            </a:endParaRPr>
          </a:p>
        </p:txBody>
      </p:sp>
      <p:pic>
        <p:nvPicPr>
          <p:cNvPr id="4" name="Content Placeholder 3"/>
          <p:cNvPicPr>
            <a:picLocks noGrp="1" noChangeAspect="1"/>
          </p:cNvPicPr>
          <p:nvPr>
            <p:ph idx="1"/>
          </p:nvPr>
        </p:nvPicPr>
        <p:blipFill>
          <a:blip r:embed="rId2"/>
          <a:srcRect t="8934" b="8934"/>
          <a:stretch>
            <a:fillRect/>
          </a:stretch>
        </p:blipFill>
        <p:spPr>
          <a:xfrm>
            <a:off x="828291" y="2504203"/>
            <a:ext cx="7389142" cy="4063743"/>
          </a:xfrm>
          <a:prstGeom prst="rect">
            <a:avLst/>
          </a:prstGeom>
        </p:spPr>
      </p:pic>
    </p:spTree>
    <p:extLst>
      <p:ext uri="{BB962C8B-B14F-4D97-AF65-F5344CB8AC3E}">
        <p14:creationId xmlns:p14="http://schemas.microsoft.com/office/powerpoint/2010/main" val="1479870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Desdemona"/>
                <a:cs typeface="Desdemona"/>
              </a:rPr>
              <a:t>Due Date Information</a:t>
            </a:r>
            <a:endParaRPr lang="en-US" sz="6000" b="1" dirty="0">
              <a:latin typeface="Desdemona"/>
              <a:cs typeface="Desdemona"/>
            </a:endParaRPr>
          </a:p>
        </p:txBody>
      </p:sp>
      <p:sp>
        <p:nvSpPr>
          <p:cNvPr id="3" name="Content Placeholder 2"/>
          <p:cNvSpPr>
            <a:spLocks noGrp="1"/>
          </p:cNvSpPr>
          <p:nvPr>
            <p:ph idx="1"/>
          </p:nvPr>
        </p:nvSpPr>
        <p:spPr>
          <a:xfrm>
            <a:off x="289902" y="1417638"/>
            <a:ext cx="8545214" cy="5278145"/>
          </a:xfrm>
        </p:spPr>
        <p:txBody>
          <a:bodyPr>
            <a:normAutofit fontScale="85000" lnSpcReduction="20000"/>
          </a:bodyPr>
          <a:lstStyle/>
          <a:p>
            <a:r>
              <a:rPr lang="en-US" sz="4300" dirty="0" smtClean="0">
                <a:latin typeface="Gloucester MT Extra Condensed"/>
                <a:cs typeface="Gloucester MT Extra Condensed"/>
              </a:rPr>
              <a:t>This project needs to be handed in with a completed rubric (front and back) on </a:t>
            </a:r>
            <a:r>
              <a:rPr lang="en-US" sz="4300" dirty="0" smtClean="0">
                <a:latin typeface="Gloucester MT Extra Condensed"/>
                <a:cs typeface="Gloucester MT Extra Condensed"/>
              </a:rPr>
              <a:t>A days: October 2. B days: October 3 </a:t>
            </a:r>
            <a:endParaRPr lang="en-US" sz="4300" dirty="0" smtClean="0">
              <a:latin typeface="Gloucester MT Extra Condensed"/>
              <a:cs typeface="Gloucester MT Extra Condensed"/>
            </a:endParaRPr>
          </a:p>
          <a:p>
            <a:r>
              <a:rPr lang="en-US" sz="4300" dirty="0" smtClean="0">
                <a:latin typeface="Gloucester MT Extra Condensed"/>
                <a:cs typeface="Gloucester MT Extra Condensed"/>
              </a:rPr>
              <a:t>If I see that the entire class needs extra time, it will be given. However, extra time is given ONLY if I see the entire class working consistently. </a:t>
            </a:r>
          </a:p>
          <a:p>
            <a:r>
              <a:rPr lang="en-US" sz="4300" dirty="0" smtClean="0">
                <a:latin typeface="Gloucester MT Extra Condensed"/>
                <a:cs typeface="Gloucester MT Extra Condensed"/>
              </a:rPr>
              <a:t>Every day the project is turned in late, it’s 5 points off. After 2 weeks, the project is a 0. </a:t>
            </a:r>
          </a:p>
          <a:p>
            <a:r>
              <a:rPr lang="en-US" sz="4300" dirty="0" smtClean="0">
                <a:latin typeface="Gloucester MT Extra Condensed"/>
                <a:cs typeface="Gloucester MT Extra Condensed"/>
              </a:rPr>
              <a:t>If a project is turned in without a name on it and/or the project isn’t turned in with a completed rubric, it’s 10 points off.</a:t>
            </a:r>
          </a:p>
          <a:p>
            <a:endParaRPr lang="en-US" dirty="0"/>
          </a:p>
        </p:txBody>
      </p:sp>
    </p:spTree>
    <p:extLst>
      <p:ext uri="{BB962C8B-B14F-4D97-AF65-F5344CB8AC3E}">
        <p14:creationId xmlns:p14="http://schemas.microsoft.com/office/powerpoint/2010/main" val="2971247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Desdemona"/>
                <a:cs typeface="Desdemona"/>
              </a:rPr>
              <a:t>Lines and shapes</a:t>
            </a:r>
            <a:endParaRPr lang="en-US" sz="6000" b="1" dirty="0">
              <a:latin typeface="Desdemona"/>
              <a:cs typeface="Desdemona"/>
            </a:endParaRPr>
          </a:p>
        </p:txBody>
      </p:sp>
      <p:sp>
        <p:nvSpPr>
          <p:cNvPr id="3" name="Content Placeholder 2"/>
          <p:cNvSpPr>
            <a:spLocks noGrp="1"/>
          </p:cNvSpPr>
          <p:nvPr>
            <p:ph idx="1"/>
          </p:nvPr>
        </p:nvSpPr>
        <p:spPr>
          <a:xfrm>
            <a:off x="457200" y="1600200"/>
            <a:ext cx="8229600" cy="4943719"/>
          </a:xfrm>
        </p:spPr>
        <p:txBody>
          <a:bodyPr>
            <a:noAutofit/>
          </a:bodyPr>
          <a:lstStyle/>
          <a:p>
            <a:r>
              <a:rPr lang="en-US" sz="4800" dirty="0" smtClean="0">
                <a:latin typeface="Gloucester MT Extra Condensed"/>
                <a:cs typeface="Gloucester MT Extra Condensed"/>
              </a:rPr>
              <a:t>A </a:t>
            </a:r>
            <a:r>
              <a:rPr lang="en-US" sz="4800" u="sng" dirty="0" smtClean="0">
                <a:latin typeface="Gloucester MT Extra Condensed"/>
                <a:cs typeface="Gloucester MT Extra Condensed"/>
              </a:rPr>
              <a:t>line</a:t>
            </a:r>
            <a:r>
              <a:rPr lang="en-US" sz="4800" dirty="0" smtClean="0">
                <a:latin typeface="Gloucester MT Extra Condensed"/>
                <a:cs typeface="Gloucester MT Extra Condensed"/>
              </a:rPr>
              <a:t>: </a:t>
            </a:r>
            <a:r>
              <a:rPr lang="en-US" sz="4800" dirty="0">
                <a:latin typeface="Gloucester MT Extra Condensed"/>
                <a:cs typeface="Gloucester MT Extra Condensed"/>
              </a:rPr>
              <a:t>An element of art defined by a point moving in space. </a:t>
            </a:r>
            <a:r>
              <a:rPr lang="en-US" sz="4800" dirty="0" smtClean="0">
                <a:latin typeface="Gloucester MT Extra Condensed"/>
                <a:cs typeface="Gloucester MT Extra Condensed"/>
              </a:rPr>
              <a:t>Lines can have different weights (thick or thin)</a:t>
            </a:r>
          </a:p>
          <a:p>
            <a:r>
              <a:rPr lang="en-US" sz="4800" dirty="0" smtClean="0">
                <a:latin typeface="Gloucester MT Extra Condensed"/>
                <a:cs typeface="Gloucester MT Extra Condensed"/>
              </a:rPr>
              <a:t>A </a:t>
            </a:r>
            <a:r>
              <a:rPr lang="en-US" sz="4800" u="sng" dirty="0" smtClean="0">
                <a:latin typeface="Gloucester MT Extra Condensed"/>
                <a:cs typeface="Gloucester MT Extra Condensed"/>
              </a:rPr>
              <a:t>shape</a:t>
            </a:r>
            <a:r>
              <a:rPr lang="en-US" sz="4800" dirty="0" smtClean="0">
                <a:latin typeface="Gloucester MT Extra Condensed"/>
                <a:cs typeface="Gloucester MT Extra Condensed"/>
              </a:rPr>
              <a:t>: </a:t>
            </a:r>
            <a:r>
              <a:rPr lang="en-US" sz="4800" dirty="0">
                <a:latin typeface="Gloucester MT Extra Condensed"/>
                <a:cs typeface="Gloucester MT Extra Condensed"/>
              </a:rPr>
              <a:t>A two-dimensional area or plane that is closed. </a:t>
            </a:r>
            <a:endParaRPr lang="en-US" sz="4800" dirty="0" smtClean="0">
              <a:latin typeface="Gloucester MT Extra Condensed"/>
              <a:cs typeface="Gloucester MT Extra Condensed"/>
            </a:endParaRPr>
          </a:p>
          <a:p>
            <a:r>
              <a:rPr lang="en-US" sz="4800" dirty="0" smtClean="0">
                <a:latin typeface="Gloucester MT Extra Condensed"/>
                <a:cs typeface="Gloucester MT Extra Condensed"/>
              </a:rPr>
              <a:t>A shape is created when lines connect </a:t>
            </a:r>
            <a:endParaRPr lang="en-US" sz="4800" dirty="0">
              <a:latin typeface="Gloucester MT Extra Condensed"/>
              <a:cs typeface="Gloucester MT Extra Condensed"/>
            </a:endParaRPr>
          </a:p>
        </p:txBody>
      </p:sp>
    </p:spTree>
    <p:extLst>
      <p:ext uri="{BB962C8B-B14F-4D97-AF65-F5344CB8AC3E}">
        <p14:creationId xmlns:p14="http://schemas.microsoft.com/office/powerpoint/2010/main" val="223142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Desdemona"/>
                <a:cs typeface="Desdemona"/>
              </a:rPr>
              <a:t>Patterns</a:t>
            </a:r>
            <a:endParaRPr lang="en-US" sz="6600" b="1" dirty="0">
              <a:latin typeface="Desdemona"/>
              <a:cs typeface="Desdemona"/>
            </a:endParaRPr>
          </a:p>
        </p:txBody>
      </p:sp>
      <p:sp>
        <p:nvSpPr>
          <p:cNvPr id="3" name="Content Placeholder 2"/>
          <p:cNvSpPr>
            <a:spLocks noGrp="1"/>
          </p:cNvSpPr>
          <p:nvPr>
            <p:ph idx="1"/>
          </p:nvPr>
        </p:nvSpPr>
        <p:spPr>
          <a:xfrm>
            <a:off x="457200" y="1417638"/>
            <a:ext cx="8229600" cy="4905390"/>
          </a:xfrm>
        </p:spPr>
        <p:txBody>
          <a:bodyPr>
            <a:noAutofit/>
          </a:bodyPr>
          <a:lstStyle/>
          <a:p>
            <a:r>
              <a:rPr lang="en-US" sz="4800" dirty="0" smtClean="0">
                <a:latin typeface="Gloucester MT Extra Condensed"/>
                <a:cs typeface="Gloucester MT Extra Condensed"/>
              </a:rPr>
              <a:t>A </a:t>
            </a:r>
            <a:r>
              <a:rPr lang="en-US" sz="4800" u="sng" dirty="0" smtClean="0">
                <a:latin typeface="Gloucester MT Extra Condensed"/>
                <a:cs typeface="Gloucester MT Extra Condensed"/>
              </a:rPr>
              <a:t>pattern:</a:t>
            </a:r>
            <a:r>
              <a:rPr lang="en-US" sz="4800" dirty="0" smtClean="0">
                <a:latin typeface="Gloucester MT Extra Condensed"/>
                <a:cs typeface="Gloucester MT Extra Condensed"/>
              </a:rPr>
              <a:t> A repeated line or shape</a:t>
            </a:r>
          </a:p>
          <a:p>
            <a:r>
              <a:rPr lang="en-US" sz="4800" dirty="0" smtClean="0">
                <a:latin typeface="Gloucester MT Extra Condensed"/>
                <a:cs typeface="Gloucester MT Extra Condensed"/>
              </a:rPr>
              <a:t>In each shape you create on your paper, you will fill with patterns. </a:t>
            </a:r>
            <a:endParaRPr lang="en-US" sz="4800" dirty="0">
              <a:latin typeface="Gloucester MT Extra Condensed"/>
              <a:cs typeface="Gloucester MT Extra Condensed"/>
            </a:endParaRPr>
          </a:p>
          <a:p>
            <a:r>
              <a:rPr lang="en-US" sz="4800" dirty="0" smtClean="0">
                <a:latin typeface="Gloucester MT Extra Condensed"/>
                <a:cs typeface="Gloucester MT Extra Condensed"/>
              </a:rPr>
              <a:t>Each shape must be filled with a different pattern and there cannot be any white-space larger than a lima bean</a:t>
            </a:r>
            <a:endParaRPr lang="en-US" sz="4800" dirty="0">
              <a:latin typeface="Gloucester MT Extra Condensed"/>
              <a:cs typeface="Gloucester MT Extra Condensed"/>
            </a:endParaRPr>
          </a:p>
        </p:txBody>
      </p:sp>
    </p:spTree>
    <p:extLst>
      <p:ext uri="{BB962C8B-B14F-4D97-AF65-F5344CB8AC3E}">
        <p14:creationId xmlns:p14="http://schemas.microsoft.com/office/powerpoint/2010/main" val="1059476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latin typeface="Desdemona"/>
                <a:cs typeface="Desdemona"/>
              </a:rPr>
              <a:t>Rhythm</a:t>
            </a:r>
            <a:r>
              <a:rPr lang="en-US" dirty="0" smtClean="0"/>
              <a:t> </a:t>
            </a:r>
            <a:r>
              <a:rPr lang="en-US" sz="6000" b="1" dirty="0" smtClean="0">
                <a:latin typeface="Desdemona"/>
                <a:cs typeface="Desdemona"/>
              </a:rPr>
              <a:t>+ Variety</a:t>
            </a:r>
            <a:endParaRPr lang="en-US" sz="6000" b="1" dirty="0">
              <a:latin typeface="Desdemona"/>
              <a:cs typeface="Desdemona"/>
            </a:endParaRPr>
          </a:p>
        </p:txBody>
      </p:sp>
      <p:sp>
        <p:nvSpPr>
          <p:cNvPr id="3" name="Content Placeholder 2"/>
          <p:cNvSpPr>
            <a:spLocks noGrp="1"/>
          </p:cNvSpPr>
          <p:nvPr>
            <p:ph idx="1"/>
          </p:nvPr>
        </p:nvSpPr>
        <p:spPr>
          <a:xfrm>
            <a:off x="457200" y="1457790"/>
            <a:ext cx="8229600" cy="5095583"/>
          </a:xfrm>
        </p:spPr>
        <p:txBody>
          <a:bodyPr>
            <a:normAutofit fontScale="92500" lnSpcReduction="10000"/>
          </a:bodyPr>
          <a:lstStyle/>
          <a:p>
            <a:r>
              <a:rPr lang="en-US" sz="4400" u="sng" dirty="0" smtClean="0">
                <a:latin typeface="Gloucester MT Extra Condensed"/>
                <a:cs typeface="Gloucester MT Extra Condensed"/>
              </a:rPr>
              <a:t>Rhythm</a:t>
            </a:r>
            <a:r>
              <a:rPr lang="en-US" sz="4400" dirty="0" smtClean="0">
                <a:latin typeface="Gloucester MT Extra Condensed"/>
                <a:cs typeface="Gloucester MT Extra Condensed"/>
              </a:rPr>
              <a:t>: </a:t>
            </a:r>
            <a:r>
              <a:rPr lang="en-US" sz="4400" dirty="0">
                <a:latin typeface="Gloucester MT Extra Condensed"/>
                <a:cs typeface="Gloucester MT Extra Condensed"/>
              </a:rPr>
              <a:t>Repetitive visual elements that achieve a specific effect</a:t>
            </a:r>
            <a:r>
              <a:rPr lang="en-US" sz="4400" dirty="0" smtClean="0">
                <a:latin typeface="Gloucester MT Extra Condensed"/>
                <a:cs typeface="Gloucester MT Extra Condensed"/>
              </a:rPr>
              <a:t>.</a:t>
            </a:r>
          </a:p>
          <a:p>
            <a:r>
              <a:rPr lang="en-US" sz="4400" u="sng" dirty="0" smtClean="0">
                <a:latin typeface="Gloucester MT Extra Condensed"/>
                <a:cs typeface="Gloucester MT Extra Condensed"/>
              </a:rPr>
              <a:t>Variety:</a:t>
            </a:r>
            <a:r>
              <a:rPr lang="en-US" sz="4400" dirty="0" smtClean="0">
                <a:latin typeface="Gloucester MT Extra Condensed"/>
                <a:cs typeface="Gloucester MT Extra Condensed"/>
              </a:rPr>
              <a:t> A </a:t>
            </a:r>
            <a:r>
              <a:rPr lang="en-US" sz="4400" dirty="0">
                <a:latin typeface="Gloucester MT Extra Condensed"/>
                <a:cs typeface="Gloucester MT Extra Condensed"/>
              </a:rPr>
              <a:t>principle of art concerned with combining one or more elements of art in different ways to create interest</a:t>
            </a:r>
            <a:r>
              <a:rPr lang="en-US" sz="4400" dirty="0" smtClean="0">
                <a:latin typeface="Gloucester MT Extra Condensed"/>
                <a:cs typeface="Gloucester MT Extra Condensed"/>
              </a:rPr>
              <a:t>. </a:t>
            </a:r>
          </a:p>
          <a:p>
            <a:pPr marL="0" indent="0">
              <a:buNone/>
            </a:pPr>
            <a:endParaRPr lang="en-US" sz="4400" dirty="0" smtClean="0">
              <a:latin typeface="Gloucester MT Extra Condensed"/>
              <a:cs typeface="Gloucester MT Extra Condensed"/>
            </a:endParaRPr>
          </a:p>
          <a:p>
            <a:pPr marL="0" indent="0">
              <a:buNone/>
            </a:pPr>
            <a:r>
              <a:rPr lang="en-US" sz="4400" dirty="0" smtClean="0">
                <a:latin typeface="Gloucester MT Extra Condensed"/>
                <a:cs typeface="Gloucester MT Extra Condensed"/>
              </a:rPr>
              <a:t>In this project, you are combining lines, shapes, and values in order to create rhythm and variety.</a:t>
            </a:r>
            <a:endParaRPr lang="en-US" sz="4400" dirty="0">
              <a:latin typeface="Gloucester MT Extra Condensed"/>
              <a:cs typeface="Gloucester MT Extra Condensed"/>
            </a:endParaRPr>
          </a:p>
          <a:p>
            <a:endParaRPr lang="en-US" dirty="0"/>
          </a:p>
          <a:p>
            <a:endParaRPr lang="en-US" dirty="0"/>
          </a:p>
        </p:txBody>
      </p:sp>
    </p:spTree>
    <p:extLst>
      <p:ext uri="{BB962C8B-B14F-4D97-AF65-F5344CB8AC3E}">
        <p14:creationId xmlns:p14="http://schemas.microsoft.com/office/powerpoint/2010/main" val="4170566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825"/>
            <a:ext cx="8229600" cy="4887231"/>
          </a:xfrm>
        </p:spPr>
        <p:txBody>
          <a:bodyPr>
            <a:normAutofit lnSpcReduction="10000"/>
          </a:bodyPr>
          <a:lstStyle/>
          <a:p>
            <a:r>
              <a:rPr lang="en-US" sz="4400" u="sng" dirty="0" smtClean="0">
                <a:latin typeface="Gloucester MT Extra Condensed"/>
                <a:cs typeface="Gloucester MT Extra Condensed"/>
              </a:rPr>
              <a:t>Value:</a:t>
            </a:r>
            <a:r>
              <a:rPr lang="en-US" sz="4400" dirty="0" smtClean="0">
                <a:latin typeface="Gloucester MT Extra Condensed"/>
                <a:cs typeface="Gloucester MT Extra Condensed"/>
              </a:rPr>
              <a:t> </a:t>
            </a:r>
            <a:r>
              <a:rPr lang="en-US" sz="4400" dirty="0">
                <a:latin typeface="Gloucester MT Extra Condensed"/>
                <a:cs typeface="Gloucester MT Extra Condensed"/>
              </a:rPr>
              <a:t>Lightness or darkness of a hue or neutral color. </a:t>
            </a:r>
            <a:endParaRPr lang="en-US" sz="4400" dirty="0" smtClean="0">
              <a:latin typeface="Gloucester MT Extra Condensed"/>
              <a:cs typeface="Gloucester MT Extra Condensed"/>
            </a:endParaRPr>
          </a:p>
          <a:p>
            <a:pPr marL="0" indent="0">
              <a:buNone/>
            </a:pPr>
            <a:endParaRPr lang="en-US" sz="4400" dirty="0">
              <a:latin typeface="Gloucester MT Extra Condensed"/>
              <a:cs typeface="Gloucester MT Extra Condensed"/>
            </a:endParaRPr>
          </a:p>
          <a:p>
            <a:pPr marL="0" indent="0">
              <a:buNone/>
            </a:pPr>
            <a:r>
              <a:rPr lang="en-US" sz="4400" dirty="0" smtClean="0">
                <a:latin typeface="Gloucester MT Extra Condensed"/>
                <a:cs typeface="Gloucester MT Extra Condensed"/>
              </a:rPr>
              <a:t>During this project, try to create a variety of different values throughout the paper so when you step back and look at it, you see darker and lighter areas, giving visual interest.</a:t>
            </a:r>
          </a:p>
          <a:p>
            <a:pPr marL="0" indent="0">
              <a:buNone/>
            </a:pPr>
            <a:endParaRPr lang="en-US" dirty="0"/>
          </a:p>
        </p:txBody>
      </p:sp>
      <p:sp>
        <p:nvSpPr>
          <p:cNvPr id="6" name="TextBox 5"/>
          <p:cNvSpPr txBox="1"/>
          <p:nvPr/>
        </p:nvSpPr>
        <p:spPr>
          <a:xfrm>
            <a:off x="457200" y="358949"/>
            <a:ext cx="8229600" cy="1015663"/>
          </a:xfrm>
          <a:prstGeom prst="rect">
            <a:avLst/>
          </a:prstGeom>
          <a:noFill/>
        </p:spPr>
        <p:txBody>
          <a:bodyPr wrap="square" rtlCol="0">
            <a:spAutoFit/>
          </a:bodyPr>
          <a:lstStyle/>
          <a:p>
            <a:pPr algn="ctr"/>
            <a:r>
              <a:rPr lang="en-US" sz="6000" b="1" dirty="0" smtClean="0">
                <a:latin typeface="Desdemona"/>
                <a:cs typeface="Desdemona"/>
              </a:rPr>
              <a:t>Value</a:t>
            </a:r>
            <a:endParaRPr lang="en-US" sz="6000" b="1" dirty="0">
              <a:latin typeface="Desdemona"/>
              <a:cs typeface="Desdemona"/>
            </a:endParaRPr>
          </a:p>
        </p:txBody>
      </p:sp>
    </p:spTree>
    <p:extLst>
      <p:ext uri="{BB962C8B-B14F-4D97-AF65-F5344CB8AC3E}">
        <p14:creationId xmlns:p14="http://schemas.microsoft.com/office/powerpoint/2010/main" val="330117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065" b="11827"/>
          <a:stretch/>
        </p:blipFill>
        <p:spPr>
          <a:xfrm>
            <a:off x="178681" y="2173852"/>
            <a:ext cx="4639218" cy="4684148"/>
          </a:xfrm>
          <a:prstGeom prst="rect">
            <a:avLst/>
          </a:prstGeom>
        </p:spPr>
      </p:pic>
      <p:sp>
        <p:nvSpPr>
          <p:cNvPr id="5" name="TextBox 4"/>
          <p:cNvSpPr txBox="1"/>
          <p:nvPr/>
        </p:nvSpPr>
        <p:spPr>
          <a:xfrm>
            <a:off x="3244144" y="441784"/>
            <a:ext cx="5608315" cy="1938992"/>
          </a:xfrm>
          <a:prstGeom prst="rect">
            <a:avLst/>
          </a:prstGeom>
          <a:noFill/>
        </p:spPr>
        <p:txBody>
          <a:bodyPr wrap="square" rtlCol="0">
            <a:spAutoFit/>
          </a:bodyPr>
          <a:lstStyle/>
          <a:p>
            <a:r>
              <a:rPr lang="en-US" sz="4000" dirty="0" smtClean="0">
                <a:latin typeface="Gloucester MT Extra Condensed"/>
                <a:cs typeface="Gloucester MT Extra Condensed"/>
              </a:rPr>
              <a:t>Your eyes move around the page because they see variations of value, giving interest to the piece of work…</a:t>
            </a:r>
            <a:endParaRPr lang="en-US" sz="4000" dirty="0">
              <a:latin typeface="Gloucester MT Extra Condensed"/>
              <a:cs typeface="Gloucester MT Extra Condensed"/>
            </a:endParaRPr>
          </a:p>
        </p:txBody>
      </p:sp>
    </p:spTree>
    <p:extLst>
      <p:ext uri="{BB962C8B-B14F-4D97-AF65-F5344CB8AC3E}">
        <p14:creationId xmlns:p14="http://schemas.microsoft.com/office/powerpoint/2010/main" val="102892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386"/>
            <a:ext cx="8229600" cy="1143000"/>
          </a:xfrm>
        </p:spPr>
        <p:txBody>
          <a:bodyPr>
            <a:normAutofit/>
          </a:bodyPr>
          <a:lstStyle/>
          <a:p>
            <a:r>
              <a:rPr lang="en-US" sz="6000" b="1" dirty="0" smtClean="0">
                <a:latin typeface="Desdemona"/>
                <a:cs typeface="Desdemona"/>
              </a:rPr>
              <a:t>Due Date Information</a:t>
            </a:r>
            <a:endParaRPr lang="en-US" sz="6000" b="1" dirty="0">
              <a:latin typeface="Desdemona"/>
              <a:cs typeface="Desdemona"/>
            </a:endParaRPr>
          </a:p>
        </p:txBody>
      </p:sp>
      <p:sp>
        <p:nvSpPr>
          <p:cNvPr id="3" name="Content Placeholder 2"/>
          <p:cNvSpPr>
            <a:spLocks noGrp="1"/>
          </p:cNvSpPr>
          <p:nvPr>
            <p:ph idx="1"/>
          </p:nvPr>
        </p:nvSpPr>
        <p:spPr>
          <a:xfrm>
            <a:off x="303707" y="1261422"/>
            <a:ext cx="8559019" cy="5126281"/>
          </a:xfrm>
        </p:spPr>
        <p:txBody>
          <a:bodyPr>
            <a:noAutofit/>
          </a:bodyPr>
          <a:lstStyle/>
          <a:p>
            <a:r>
              <a:rPr lang="en-US" sz="3600" dirty="0" smtClean="0">
                <a:latin typeface="Gloucester MT Extra Condensed"/>
                <a:cs typeface="Gloucester MT Extra Condensed"/>
              </a:rPr>
              <a:t>This project needs to be handed in with a completed rubric (front and back) on </a:t>
            </a:r>
            <a:r>
              <a:rPr lang="en-US" sz="3600" dirty="0" smtClean="0">
                <a:latin typeface="Gloucester MT Extra Condensed"/>
                <a:cs typeface="Gloucester MT Extra Condensed"/>
              </a:rPr>
              <a:t>A days: Sept </a:t>
            </a:r>
            <a:r>
              <a:rPr lang="en-US" sz="3600" dirty="0" smtClean="0">
                <a:latin typeface="Gloucester MT Extra Condensed"/>
                <a:cs typeface="Gloucester MT Extra Condensed"/>
              </a:rPr>
              <a:t>18. </a:t>
            </a:r>
            <a:r>
              <a:rPr lang="en-US" sz="3600" dirty="0" smtClean="0">
                <a:latin typeface="Gloucester MT Extra Condensed"/>
                <a:cs typeface="Gloucester MT Extra Condensed"/>
              </a:rPr>
              <a:t>B days</a:t>
            </a:r>
            <a:r>
              <a:rPr lang="en-US" sz="3600" smtClean="0">
                <a:latin typeface="Gloucester MT Extra Condensed"/>
                <a:cs typeface="Gloucester MT Extra Condensed"/>
              </a:rPr>
              <a:t>: Sept </a:t>
            </a:r>
            <a:r>
              <a:rPr lang="en-US" sz="3600" dirty="0" smtClean="0">
                <a:latin typeface="Gloucester MT Extra Condensed"/>
                <a:cs typeface="Gloucester MT Extra Condensed"/>
              </a:rPr>
              <a:t>19</a:t>
            </a:r>
            <a:endParaRPr lang="en-US" sz="3600" dirty="0" smtClean="0">
              <a:latin typeface="Gloucester MT Extra Condensed"/>
              <a:cs typeface="Gloucester MT Extra Condensed"/>
            </a:endParaRPr>
          </a:p>
          <a:p>
            <a:r>
              <a:rPr lang="en-US" sz="3600" dirty="0" smtClean="0">
                <a:latin typeface="Gloucester MT Extra Condensed"/>
                <a:cs typeface="Gloucester MT Extra Condensed"/>
              </a:rPr>
              <a:t>If I see that the entire class needs extra time, it will be given. However, extra time is given ONLY if I see the entire class working consistently. </a:t>
            </a:r>
          </a:p>
          <a:p>
            <a:r>
              <a:rPr lang="en-US" sz="3600" dirty="0" smtClean="0">
                <a:latin typeface="Gloucester MT Extra Condensed"/>
                <a:cs typeface="Gloucester MT Extra Condensed"/>
              </a:rPr>
              <a:t>Every day the project is turned in late, it’s 5 points off. After 2 weeks, the project is a 0. </a:t>
            </a:r>
          </a:p>
          <a:p>
            <a:r>
              <a:rPr lang="en-US" sz="3600" dirty="0" smtClean="0">
                <a:latin typeface="Gloucester MT Extra Condensed"/>
                <a:cs typeface="Gloucester MT Extra Condensed"/>
              </a:rPr>
              <a:t>If a project is turned in without a name on it and/or the project isn’t turned in with a completed rubric, it’s 10 points off.</a:t>
            </a:r>
            <a:endParaRPr lang="en-US" sz="3600" dirty="0">
              <a:latin typeface="Gloucester MT Extra Condensed"/>
              <a:cs typeface="Gloucester MT Extra Condensed"/>
            </a:endParaRPr>
          </a:p>
        </p:txBody>
      </p:sp>
    </p:spTree>
    <p:extLst>
      <p:ext uri="{BB962C8B-B14F-4D97-AF65-F5344CB8AC3E}">
        <p14:creationId xmlns:p14="http://schemas.microsoft.com/office/powerpoint/2010/main" val="188701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073"/>
            <a:ext cx="8229600" cy="1658165"/>
          </a:xfrm>
        </p:spPr>
        <p:txBody>
          <a:bodyPr>
            <a:noAutofit/>
          </a:bodyPr>
          <a:lstStyle/>
          <a:p>
            <a:r>
              <a:rPr lang="en-US" sz="6000" b="1" dirty="0" smtClean="0">
                <a:latin typeface="Desdemona"/>
                <a:cs typeface="Desdemona"/>
              </a:rPr>
              <a:t>Value Collage</a:t>
            </a:r>
            <a:br>
              <a:rPr lang="en-US" sz="6000" b="1" dirty="0" smtClean="0">
                <a:latin typeface="Desdemona"/>
                <a:cs typeface="Desdemona"/>
              </a:rPr>
            </a:br>
            <a:r>
              <a:rPr lang="en-US" dirty="0" smtClean="0">
                <a:latin typeface="Bauhaus 93"/>
                <a:cs typeface="Bauhaus 93"/>
              </a:rPr>
              <a:t>(part 2)</a:t>
            </a:r>
            <a:endParaRPr lang="en-US" dirty="0">
              <a:latin typeface="Bauhaus 93"/>
              <a:cs typeface="Bauhaus 93"/>
            </a:endParaRPr>
          </a:p>
        </p:txBody>
      </p:sp>
      <p:sp>
        <p:nvSpPr>
          <p:cNvPr id="3" name="Content Placeholder 2"/>
          <p:cNvSpPr>
            <a:spLocks noGrp="1"/>
          </p:cNvSpPr>
          <p:nvPr>
            <p:ph idx="1"/>
          </p:nvPr>
        </p:nvSpPr>
        <p:spPr>
          <a:xfrm>
            <a:off x="457200" y="5480727"/>
            <a:ext cx="8229600" cy="926250"/>
          </a:xfrm>
        </p:spPr>
        <p:txBody>
          <a:bodyPr>
            <a:normAutofit/>
          </a:bodyPr>
          <a:lstStyle/>
          <a:p>
            <a:pPr marL="0" indent="0" algn="ctr">
              <a:buNone/>
            </a:pPr>
            <a:r>
              <a:rPr lang="en-US" sz="4400" dirty="0" smtClean="0">
                <a:latin typeface="Bauhaus 93"/>
                <a:cs typeface="Bauhaus 93"/>
              </a:rPr>
              <a:t>Art 1</a:t>
            </a:r>
            <a:endParaRPr lang="en-US" sz="4400" dirty="0">
              <a:latin typeface="Bauhaus 93"/>
              <a:cs typeface="Bauhaus 93"/>
            </a:endParaRPr>
          </a:p>
        </p:txBody>
      </p:sp>
      <p:pic>
        <p:nvPicPr>
          <p:cNvPr id="4" name="Picture 3"/>
          <p:cNvPicPr>
            <a:picLocks noChangeAspect="1"/>
          </p:cNvPicPr>
          <p:nvPr/>
        </p:nvPicPr>
        <p:blipFill rotWithShape="1">
          <a:blip r:embed="rId2"/>
          <a:srcRect t="3284"/>
          <a:stretch/>
        </p:blipFill>
        <p:spPr>
          <a:xfrm>
            <a:off x="1628975" y="2277946"/>
            <a:ext cx="5949898" cy="3230391"/>
          </a:xfrm>
          <a:prstGeom prst="rect">
            <a:avLst/>
          </a:prstGeom>
        </p:spPr>
      </p:pic>
    </p:spTree>
    <p:extLst>
      <p:ext uri="{BB962C8B-B14F-4D97-AF65-F5344CB8AC3E}">
        <p14:creationId xmlns:p14="http://schemas.microsoft.com/office/powerpoint/2010/main" val="1033761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b="1" dirty="0" smtClean="0">
                <a:latin typeface="Desdemona"/>
                <a:cs typeface="Desdemona"/>
              </a:rPr>
              <a:t>Value Scale</a:t>
            </a:r>
            <a:endParaRPr lang="en-US" sz="6000" b="1" dirty="0">
              <a:latin typeface="Desdemona"/>
              <a:cs typeface="Desdemona"/>
            </a:endParaRPr>
          </a:p>
        </p:txBody>
      </p:sp>
      <p:sp>
        <p:nvSpPr>
          <p:cNvPr id="3" name="Content Placeholder 2"/>
          <p:cNvSpPr>
            <a:spLocks noGrp="1"/>
          </p:cNvSpPr>
          <p:nvPr>
            <p:ph idx="1"/>
          </p:nvPr>
        </p:nvSpPr>
        <p:spPr>
          <a:xfrm>
            <a:off x="457200" y="1417638"/>
            <a:ext cx="5118755" cy="5195310"/>
          </a:xfrm>
        </p:spPr>
        <p:txBody>
          <a:bodyPr>
            <a:noAutofit/>
          </a:bodyPr>
          <a:lstStyle/>
          <a:p>
            <a:r>
              <a:rPr lang="en-US" sz="4000" dirty="0" smtClean="0">
                <a:latin typeface="Gloucester MT Extra Condensed"/>
                <a:cs typeface="Gloucester MT Extra Condensed"/>
              </a:rPr>
              <a:t>The value scale goes from 0=black to 10=white.</a:t>
            </a:r>
          </a:p>
          <a:p>
            <a:r>
              <a:rPr lang="en-US" sz="4000" dirty="0" smtClean="0">
                <a:latin typeface="Gloucester MT Extra Condensed"/>
                <a:cs typeface="Gloucester MT Extra Condensed"/>
              </a:rPr>
              <a:t>When we gradually create value, we don’t want to see the lines where we go from black to dark grey to light grey. We try to do our best to blend in the gradation so it looks subtle. </a:t>
            </a:r>
            <a:endParaRPr lang="en-US" sz="4000" dirty="0">
              <a:latin typeface="Gloucester MT Extra Condensed"/>
              <a:cs typeface="Gloucester MT Extra Condensed"/>
            </a:endParaRPr>
          </a:p>
        </p:txBody>
      </p:sp>
      <p:pic>
        <p:nvPicPr>
          <p:cNvPr id="5" name="Picture 4"/>
          <p:cNvPicPr>
            <a:picLocks noChangeAspect="1"/>
          </p:cNvPicPr>
          <p:nvPr/>
        </p:nvPicPr>
        <p:blipFill>
          <a:blip r:embed="rId2"/>
          <a:stretch>
            <a:fillRect/>
          </a:stretch>
        </p:blipFill>
        <p:spPr>
          <a:xfrm>
            <a:off x="5575955" y="0"/>
            <a:ext cx="3400661" cy="6858000"/>
          </a:xfrm>
          <a:prstGeom prst="rect">
            <a:avLst/>
          </a:prstGeom>
        </p:spPr>
      </p:pic>
    </p:spTree>
    <p:extLst>
      <p:ext uri="{BB962C8B-B14F-4D97-AF65-F5344CB8AC3E}">
        <p14:creationId xmlns:p14="http://schemas.microsoft.com/office/powerpoint/2010/main" val="3380984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TotalTime>
  <Words>630</Words>
  <Application>Microsoft Macintosh PowerPoint</Application>
  <PresentationFormat>On-screen Show (4:3)</PresentationFormat>
  <Paragraphs>40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Bauhaus 93</vt:lpstr>
      <vt:lpstr>Calibri</vt:lpstr>
      <vt:lpstr>Desdemona</vt:lpstr>
      <vt:lpstr>Gloucester MT Extra Condensed</vt:lpstr>
      <vt:lpstr>Office Theme</vt:lpstr>
      <vt:lpstr>Line Design  </vt:lpstr>
      <vt:lpstr>Lines and shapes</vt:lpstr>
      <vt:lpstr>Patterns</vt:lpstr>
      <vt:lpstr>Rhythm + Variety</vt:lpstr>
      <vt:lpstr>PowerPoint Presentation</vt:lpstr>
      <vt:lpstr>PowerPoint Presentation</vt:lpstr>
      <vt:lpstr>Due Date Information</vt:lpstr>
      <vt:lpstr>Value Collage (part 2)</vt:lpstr>
      <vt:lpstr>Value Scale</vt:lpstr>
      <vt:lpstr>Only shapes and no outlines… </vt:lpstr>
      <vt:lpstr>Observe the edges of this cube. The cube is not outlined, the planes of the cube are different values which creates the 3D form. Think of this cube when you create the value in each of the shapes. </vt:lpstr>
      <vt:lpstr>Due Date Information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Design  </dc:title>
  <dc:creator>LHS Art</dc:creator>
  <cp:lastModifiedBy>Microsoft Office User</cp:lastModifiedBy>
  <cp:revision>17</cp:revision>
  <dcterms:created xsi:type="dcterms:W3CDTF">2015-08-21T21:33:16Z</dcterms:created>
  <dcterms:modified xsi:type="dcterms:W3CDTF">2017-09-06T16:06:15Z</dcterms:modified>
</cp:coreProperties>
</file>