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838"/>
  </p:normalViewPr>
  <p:slideViewPr>
    <p:cSldViewPr snapToGrid="0" snapToObjects="1">
      <p:cViewPr varScale="1">
        <p:scale>
          <a:sx n="57" d="100"/>
          <a:sy n="57" d="100"/>
        </p:scale>
        <p:origin x="104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5A569D-CE94-AF45-B2F0-B2F20ADE11E5}"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25A569D-CE94-AF45-B2F0-B2F20ADE11E5}"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5A569D-CE94-AF45-B2F0-B2F20ADE11E5}"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5A569D-CE94-AF45-B2F0-B2F20ADE11E5}"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5A569D-CE94-AF45-B2F0-B2F20ADE11E5}"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125A569D-CE94-AF45-B2F0-B2F20ADE11E5}"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125A569D-CE94-AF45-B2F0-B2F20ADE11E5}"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125A569D-CE94-AF45-B2F0-B2F20ADE11E5}"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25A569D-CE94-AF45-B2F0-B2F20ADE11E5}"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25A569D-CE94-AF45-B2F0-B2F20ADE11E5}" type="datetimeFigureOut">
              <a:rPr lang="en-US" smtClean="0"/>
              <a:t>11/28/17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25A569D-CE94-AF45-B2F0-B2F20ADE11E5}" type="datetimeFigureOut">
              <a:rPr lang="en-US" smtClean="0"/>
              <a:t>11/28/17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A569D-CE94-AF45-B2F0-B2F20ADE11E5}" type="datetimeFigureOut">
              <a:rPr lang="en-US" smtClean="0"/>
              <a:t>11/28/17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41884-0E18-2741-84FA-8464BF3EA082}"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125A569D-CE94-AF45-B2F0-B2F20ADE11E5}" type="datetimeFigureOut">
              <a:rPr lang="en-US" smtClean="0"/>
              <a:t>11/28/17</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09841884-0E18-2741-84FA-8464BF3EA082}"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Pop Art Symbolic Still Life </a:t>
            </a:r>
          </a:p>
        </p:txBody>
      </p:sp>
      <p:sp>
        <p:nvSpPr>
          <p:cNvPr id="3" name="Subtitle 2"/>
          <p:cNvSpPr>
            <a:spLocks noGrp="1"/>
          </p:cNvSpPr>
          <p:nvPr>
            <p:ph type="subTitle" idx="1"/>
          </p:nvPr>
        </p:nvSpPr>
        <p:spPr/>
        <p:txBody>
          <a:bodyPr/>
          <a:lstStyle/>
          <a:p>
            <a:r>
              <a:rPr lang="en-US" dirty="0" smtClean="0"/>
              <a:t>Art 2</a:t>
            </a:r>
            <a:endParaRPr lang="en-US" dirty="0"/>
          </a:p>
        </p:txBody>
      </p:sp>
      <p:pic>
        <p:nvPicPr>
          <p:cNvPr id="4" name="Picture 3" descr="Lichtenstein_StillLife_R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2255070"/>
            <a:ext cx="6265333" cy="3910780"/>
          </a:xfrm>
          <a:prstGeom prst="rect">
            <a:avLst/>
          </a:prstGeom>
        </p:spPr>
      </p:pic>
    </p:spTree>
    <p:extLst>
      <p:ext uri="{BB962C8B-B14F-4D97-AF65-F5344CB8AC3E}">
        <p14:creationId xmlns:p14="http://schemas.microsoft.com/office/powerpoint/2010/main" val="301627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a:p>
        </p:txBody>
      </p:sp>
      <p:pic>
        <p:nvPicPr>
          <p:cNvPr id="4" name="Picture 3" descr="4722370718_50e50d7088_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5236" y="2133600"/>
            <a:ext cx="5875866" cy="4406900"/>
          </a:xfrm>
          <a:prstGeom prst="rect">
            <a:avLst/>
          </a:prstGeom>
        </p:spPr>
      </p:pic>
    </p:spTree>
    <p:extLst>
      <p:ext uri="{BB962C8B-B14F-4D97-AF65-F5344CB8AC3E}">
        <p14:creationId xmlns:p14="http://schemas.microsoft.com/office/powerpoint/2010/main" val="117951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a:xfrm>
            <a:off x="284163" y="1784196"/>
            <a:ext cx="8574087" cy="5073804"/>
          </a:xfrm>
        </p:spPr>
        <p:txBody>
          <a:bodyPr>
            <a:normAutofit/>
          </a:bodyPr>
          <a:lstStyle/>
          <a:p>
            <a:r>
              <a:rPr lang="en-US" sz="2800" dirty="0" smtClean="0"/>
              <a:t>You will be creating a still life painting using tempera paint. </a:t>
            </a:r>
            <a:r>
              <a:rPr lang="en-US" sz="2800" dirty="0"/>
              <a:t>You will borrow elements of the Pop Art style in your </a:t>
            </a:r>
            <a:r>
              <a:rPr lang="en-US" sz="2800" dirty="0" smtClean="0"/>
              <a:t>work such as bold colors, flat shapes, and strong outlines. </a:t>
            </a:r>
          </a:p>
          <a:p>
            <a:r>
              <a:rPr lang="en-US" sz="2800" dirty="0" smtClean="0"/>
              <a:t>The still life subject matter (the objects you choose) will have been brought in by you. Try to focus your objects around the theme of identity and/or nostalgia. </a:t>
            </a:r>
          </a:p>
          <a:p>
            <a:r>
              <a:rPr lang="en-US" sz="2800" dirty="0" smtClean="0"/>
              <a:t>Unlike the Cubist still </a:t>
            </a:r>
            <a:r>
              <a:rPr lang="en-US" sz="2800" dirty="0"/>
              <a:t>l</a:t>
            </a:r>
            <a:r>
              <a:rPr lang="en-US" sz="2800" dirty="0" smtClean="0"/>
              <a:t>ife, the Pop Art still life will be less abstract in set-up (you will be arranging the objects on your page more closely to what you see). </a:t>
            </a:r>
          </a:p>
          <a:p>
            <a:endParaRPr lang="en-US" dirty="0"/>
          </a:p>
        </p:txBody>
      </p:sp>
    </p:spTree>
    <p:extLst>
      <p:ext uri="{BB962C8B-B14F-4D97-AF65-F5344CB8AC3E}">
        <p14:creationId xmlns:p14="http://schemas.microsoft.com/office/powerpoint/2010/main" val="79405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a:xfrm>
            <a:off x="284163" y="1806498"/>
            <a:ext cx="8574087" cy="5051502"/>
          </a:xfrm>
        </p:spPr>
        <p:txBody>
          <a:bodyPr>
            <a:normAutofit fontScale="92500" lnSpcReduction="10000"/>
          </a:bodyPr>
          <a:lstStyle/>
          <a:p>
            <a:r>
              <a:rPr lang="en-US" dirty="0" smtClean="0"/>
              <a:t>We will have a few days of set-up. One class will be spent reviewing painting techniques and practicing with tempera. </a:t>
            </a:r>
          </a:p>
          <a:p>
            <a:r>
              <a:rPr lang="en-US" dirty="0" smtClean="0"/>
              <a:t>Another class will be spent making practice studies of your chosen objects.</a:t>
            </a:r>
          </a:p>
          <a:p>
            <a:r>
              <a:rPr lang="en-US" dirty="0" smtClean="0"/>
              <a:t>You will need to arrange the objects so they create a strong still life. Triangles are strong shapes. Have objects touching, but not clustered too close together. Try to have the eye flow around the objects, and have the arrangement be visually balanced. </a:t>
            </a:r>
          </a:p>
          <a:p>
            <a:r>
              <a:rPr lang="en-US" dirty="0" smtClean="0"/>
              <a:t>You will also be making a sketch of your still life once it is arranged to help determine composition. </a:t>
            </a:r>
          </a:p>
          <a:p>
            <a:r>
              <a:rPr lang="en-US" dirty="0" smtClean="0"/>
              <a:t>Your objects should use the space on the page well. Be sure that the objects are grounded with a surface, and resolve the background in your work. </a:t>
            </a:r>
          </a:p>
        </p:txBody>
      </p:sp>
    </p:spTree>
    <p:extLst>
      <p:ext uri="{BB962C8B-B14F-4D97-AF65-F5344CB8AC3E}">
        <p14:creationId xmlns:p14="http://schemas.microsoft.com/office/powerpoint/2010/main" val="347145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Strong Composition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30494-Samuel-John-Peploe-xx-Still-LIfe-xx-Scottish-National-Gallery-of-Modern-Ar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0000" y="1988989"/>
            <a:ext cx="3793067" cy="4597197"/>
          </a:xfrm>
          <a:prstGeom prst="rect">
            <a:avLst/>
          </a:prstGeom>
        </p:spPr>
      </p:pic>
    </p:spTree>
    <p:extLst>
      <p:ext uri="{BB962C8B-B14F-4D97-AF65-F5344CB8AC3E}">
        <p14:creationId xmlns:p14="http://schemas.microsoft.com/office/powerpoint/2010/main" val="229545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Set-Up/Procedure</a:t>
            </a:r>
            <a:endParaRPr lang="en-US" dirty="0"/>
          </a:p>
        </p:txBody>
      </p:sp>
      <p:sp>
        <p:nvSpPr>
          <p:cNvPr id="3" name="Content Placeholder 2"/>
          <p:cNvSpPr>
            <a:spLocks noGrp="1"/>
          </p:cNvSpPr>
          <p:nvPr>
            <p:ph idx="1"/>
          </p:nvPr>
        </p:nvSpPr>
        <p:spPr>
          <a:xfrm>
            <a:off x="284163" y="1851102"/>
            <a:ext cx="8574087" cy="5006898"/>
          </a:xfrm>
        </p:spPr>
        <p:txBody>
          <a:bodyPr>
            <a:normAutofit fontScale="92500" lnSpcReduction="10000"/>
          </a:bodyPr>
          <a:lstStyle/>
          <a:p>
            <a:r>
              <a:rPr lang="en-US" dirty="0" smtClean="0"/>
              <a:t>Block out the drawing/sketch lightly using pencil on the final paper (12x20). </a:t>
            </a:r>
            <a:endParaRPr lang="en-US" dirty="0"/>
          </a:p>
          <a:p>
            <a:r>
              <a:rPr lang="en-US" dirty="0" smtClean="0"/>
              <a:t>Trace your pencil lines using a thick black marker or black tempera paint. </a:t>
            </a:r>
          </a:p>
          <a:p>
            <a:r>
              <a:rPr lang="en-US" dirty="0" smtClean="0"/>
              <a:t>Paint inside the shapes. You don’t have to be completely literal with color, but you can if you want to. </a:t>
            </a:r>
          </a:p>
          <a:p>
            <a:r>
              <a:rPr lang="en-US" dirty="0" smtClean="0"/>
              <a:t>You can use lines and dots to describe form and add visual interest, as well as add highlights/shadows. </a:t>
            </a:r>
          </a:p>
          <a:p>
            <a:r>
              <a:rPr lang="en-US" dirty="0" smtClean="0"/>
              <a:t>Mix colors completely, and paint with neat, bold, flat shapes. You may need to use two coats on some colors. </a:t>
            </a:r>
          </a:p>
          <a:p>
            <a:r>
              <a:rPr lang="en-US" dirty="0" smtClean="0"/>
              <a:t>When you’re finished, you can touch up the black lines, if needed. </a:t>
            </a:r>
          </a:p>
          <a:p>
            <a:endParaRPr lang="en-US" dirty="0"/>
          </a:p>
        </p:txBody>
      </p:sp>
    </p:spTree>
    <p:extLst>
      <p:ext uri="{BB962C8B-B14F-4D97-AF65-F5344CB8AC3E}">
        <p14:creationId xmlns:p14="http://schemas.microsoft.com/office/powerpoint/2010/main" val="236152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Lichtenstein_StillLife_R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9984" y="2133600"/>
            <a:ext cx="6473721" cy="4040855"/>
          </a:xfrm>
          <a:prstGeom prst="rect">
            <a:avLst/>
          </a:prstGeom>
        </p:spPr>
      </p:pic>
    </p:spTree>
    <p:extLst>
      <p:ext uri="{BB962C8B-B14F-4D97-AF65-F5344CB8AC3E}">
        <p14:creationId xmlns:p14="http://schemas.microsoft.com/office/powerpoint/2010/main" val="198109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y_Lichtenstein-00044-Still Life with Crystal Bowl.jpg"/>
          <p:cNvPicPr>
            <a:picLocks noGrp="1" noChangeAspect="1"/>
          </p:cNvPicPr>
          <p:nvPr>
            <p:ph idx="1"/>
          </p:nvPr>
        </p:nvPicPr>
        <p:blipFill>
          <a:blip r:embed="rId2" cstate="screen">
            <a:extLst>
              <a:ext uri="{28A0092B-C50C-407E-A947-70E740481C1C}">
                <a14:useLocalDpi xmlns:a14="http://schemas.microsoft.com/office/drawing/2010/main"/>
              </a:ext>
            </a:extLst>
          </a:blip>
          <a:srcRect l="-58011" r="-58011"/>
          <a:stretch>
            <a:fillRect/>
          </a:stretch>
        </p:blipFill>
        <p:spPr>
          <a:xfrm>
            <a:off x="1138036" y="2133600"/>
            <a:ext cx="7076747" cy="3992563"/>
          </a:xfrm>
        </p:spPr>
      </p:pic>
    </p:spTree>
    <p:extLst>
      <p:ext uri="{BB962C8B-B14F-4D97-AF65-F5344CB8AC3E}">
        <p14:creationId xmlns:p14="http://schemas.microsoft.com/office/powerpoint/2010/main" val="419134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screen-shot-2014-11-26-at-8-57-06-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1503" y="1896177"/>
            <a:ext cx="5774267" cy="4363000"/>
          </a:xfrm>
          <a:prstGeom prst="rect">
            <a:avLst/>
          </a:prstGeom>
        </p:spPr>
      </p:pic>
    </p:spTree>
    <p:extLst>
      <p:ext uri="{BB962C8B-B14F-4D97-AF65-F5344CB8AC3E}">
        <p14:creationId xmlns:p14="http://schemas.microsoft.com/office/powerpoint/2010/main" val="398339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4163" y="1598222"/>
            <a:ext cx="8574087" cy="5259778"/>
          </a:xfrm>
        </p:spPr>
        <p:txBody>
          <a:bodyPr>
            <a:normAutofit/>
          </a:bodyPr>
          <a:lstStyle/>
          <a:p>
            <a:endParaRPr lang="en-US" dirty="0" smtClean="0"/>
          </a:p>
          <a:p>
            <a:r>
              <a:rPr lang="en-US" sz="3200" dirty="0" smtClean="0"/>
              <a:t>Project </a:t>
            </a:r>
            <a:r>
              <a:rPr lang="en-US" sz="3200" dirty="0"/>
              <a:t>due with rubric completed (BOTH sides) </a:t>
            </a:r>
            <a:r>
              <a:rPr lang="en-US" sz="3200" dirty="0" smtClean="0"/>
              <a:t>December 22</a:t>
            </a:r>
            <a:r>
              <a:rPr lang="en-US" sz="3200" baseline="30000" dirty="0" smtClean="0"/>
              <a:t>nd</a:t>
            </a:r>
            <a:r>
              <a:rPr lang="en-US" sz="3200" dirty="0" smtClean="0"/>
              <a:t>. </a:t>
            </a:r>
            <a:endParaRPr lang="en-US" sz="3200" dirty="0"/>
          </a:p>
          <a:p>
            <a:r>
              <a:rPr lang="en-US" sz="3200" dirty="0" smtClean="0"/>
              <a:t>No </a:t>
            </a:r>
            <a:r>
              <a:rPr lang="en-US" sz="3200" dirty="0"/>
              <a:t>rubric/incomplete rubric? 10 points off. </a:t>
            </a:r>
          </a:p>
          <a:p>
            <a:r>
              <a:rPr lang="en-US" sz="3200" dirty="0"/>
              <a:t>Work looses 5 points for each day it is turned in late. No work accepted after two weeks late without prior teacher approval.  If you’re behind, come in for extra time and catch up! </a:t>
            </a:r>
          </a:p>
          <a:p>
            <a:endParaRPr lang="en-US" dirty="0"/>
          </a:p>
        </p:txBody>
      </p:sp>
    </p:spTree>
    <p:extLst>
      <p:ext uri="{BB962C8B-B14F-4D97-AF65-F5344CB8AC3E}">
        <p14:creationId xmlns:p14="http://schemas.microsoft.com/office/powerpoint/2010/main" val="163909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Pop Art?</a:t>
            </a:r>
            <a:endParaRPr lang="en-US" dirty="0"/>
          </a:p>
        </p:txBody>
      </p:sp>
      <p:sp>
        <p:nvSpPr>
          <p:cNvPr id="3" name="Content Placeholder 2"/>
          <p:cNvSpPr>
            <a:spLocks noGrp="1"/>
          </p:cNvSpPr>
          <p:nvPr>
            <p:ph idx="1"/>
          </p:nvPr>
        </p:nvSpPr>
        <p:spPr>
          <a:xfrm>
            <a:off x="0" y="1776641"/>
            <a:ext cx="9144000" cy="5081359"/>
          </a:xfrm>
        </p:spPr>
        <p:txBody>
          <a:bodyPr>
            <a:normAutofit lnSpcReduction="10000"/>
          </a:bodyPr>
          <a:lstStyle/>
          <a:p>
            <a:r>
              <a:rPr lang="en-US" dirty="0" smtClean="0"/>
              <a:t>The subject matter of Pop Art comes from things that are well-known and popular (cartoons, advertising, celebrities, mass-produced items etc.)</a:t>
            </a:r>
          </a:p>
          <a:p>
            <a:r>
              <a:rPr lang="en-US" dirty="0" smtClean="0"/>
              <a:t>Pop Art came to being in the 1960s. </a:t>
            </a:r>
          </a:p>
          <a:p>
            <a:r>
              <a:rPr lang="en-US" dirty="0" smtClean="0"/>
              <a:t>Andy Warhol is probably the most well-known Pop artist. Warhol is known for using bright, flat colors, bold shapes, and contrast between color and black to create images of celebrities and common products.</a:t>
            </a:r>
          </a:p>
          <a:p>
            <a:r>
              <a:rPr lang="en-US" dirty="0" smtClean="0"/>
              <a:t>Roy Lichtenstein is another well-known Pop artist. His style was directly influenced by comic books. Lichtenstein is known for using simplified shapes, bold outlines, and limited colors (usually primary colors). He also used dots and lines to suggest shading and form. </a:t>
            </a:r>
            <a:endParaRPr lang="en-US" dirty="0"/>
          </a:p>
        </p:txBody>
      </p:sp>
    </p:spTree>
    <p:extLst>
      <p:ext uri="{BB962C8B-B14F-4D97-AF65-F5344CB8AC3E}">
        <p14:creationId xmlns:p14="http://schemas.microsoft.com/office/powerpoint/2010/main" val="230357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 </a:t>
            </a:r>
            <a:r>
              <a:rPr lang="en-US" i="1" dirty="0" smtClean="0"/>
              <a:t>Marilyn </a:t>
            </a:r>
            <a:r>
              <a:rPr lang="en-US" dirty="0" smtClean="0"/>
              <a:t> 1967</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art-marilyn-470x46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24666" y="2133600"/>
            <a:ext cx="4274177" cy="4265083"/>
          </a:xfrm>
          <a:prstGeom prst="rect">
            <a:avLst/>
          </a:prstGeom>
        </p:spPr>
      </p:pic>
    </p:spTree>
    <p:extLst>
      <p:ext uri="{BB962C8B-B14F-4D97-AF65-F5344CB8AC3E}">
        <p14:creationId xmlns:p14="http://schemas.microsoft.com/office/powerpoint/2010/main" val="270623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Andy Warhol- </a:t>
            </a:r>
            <a:r>
              <a:rPr lang="en-US" i="1" dirty="0" smtClean="0"/>
              <a:t>Campbell’s Soup Cans</a:t>
            </a:r>
            <a:r>
              <a:rPr lang="en-US" dirty="0" smtClean="0"/>
              <a:t> 1962</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12169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19917" y="1862667"/>
            <a:ext cx="3768271" cy="4724400"/>
          </a:xfrm>
          <a:prstGeom prst="rect">
            <a:avLst/>
          </a:prstGeom>
        </p:spPr>
      </p:pic>
    </p:spTree>
    <p:extLst>
      <p:ext uri="{BB962C8B-B14F-4D97-AF65-F5344CB8AC3E}">
        <p14:creationId xmlns:p14="http://schemas.microsoft.com/office/powerpoint/2010/main" val="170485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 Album Art</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johnLennonAlbum_revers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8268" y="1930400"/>
            <a:ext cx="4891932" cy="4724400"/>
          </a:xfrm>
          <a:prstGeom prst="rect">
            <a:avLst/>
          </a:prstGeom>
        </p:spPr>
      </p:pic>
    </p:spTree>
    <p:extLst>
      <p:ext uri="{BB962C8B-B14F-4D97-AF65-F5344CB8AC3E}">
        <p14:creationId xmlns:p14="http://schemas.microsoft.com/office/powerpoint/2010/main" val="340787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Andy-Warhol-Cow.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1733" y="1930400"/>
            <a:ext cx="3183065" cy="4724400"/>
          </a:xfrm>
          <a:prstGeom prst="rect">
            <a:avLst/>
          </a:prstGeom>
        </p:spPr>
      </p:pic>
    </p:spTree>
    <p:extLst>
      <p:ext uri="{BB962C8B-B14F-4D97-AF65-F5344CB8AC3E}">
        <p14:creationId xmlns:p14="http://schemas.microsoft.com/office/powerpoint/2010/main" val="389040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oh-jeff.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4533" y="1971129"/>
            <a:ext cx="4809067" cy="4155034"/>
          </a:xfrm>
          <a:prstGeom prst="rect">
            <a:avLst/>
          </a:prstGeom>
        </p:spPr>
      </p:pic>
    </p:spTree>
    <p:extLst>
      <p:ext uri="{BB962C8B-B14F-4D97-AF65-F5344CB8AC3E}">
        <p14:creationId xmlns:p14="http://schemas.microsoft.com/office/powerpoint/2010/main" val="139353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86050" y="1744133"/>
            <a:ext cx="3593695" cy="4859867"/>
          </a:xfrm>
          <a:prstGeom prst="rect">
            <a:avLst/>
          </a:prstGeom>
        </p:spPr>
      </p:pic>
    </p:spTree>
    <p:extLst>
      <p:ext uri="{BB962C8B-B14F-4D97-AF65-F5344CB8AC3E}">
        <p14:creationId xmlns:p14="http://schemas.microsoft.com/office/powerpoint/2010/main" val="114718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a:p>
        </p:txBody>
      </p:sp>
      <p:pic>
        <p:nvPicPr>
          <p:cNvPr id="4" name="Picture 3" descr="057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27867" y="1998133"/>
            <a:ext cx="3072017" cy="4279900"/>
          </a:xfrm>
          <a:prstGeom prst="rect">
            <a:avLst/>
          </a:prstGeom>
        </p:spPr>
      </p:pic>
    </p:spTree>
    <p:extLst>
      <p:ext uri="{BB962C8B-B14F-4D97-AF65-F5344CB8AC3E}">
        <p14:creationId xmlns:p14="http://schemas.microsoft.com/office/powerpoint/2010/main" val="848277090"/>
      </p:ext>
    </p:extLst>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54</TotalTime>
  <Words>568</Words>
  <Application>Microsoft Macintosh PowerPoint</Application>
  <PresentationFormat>On-screen Show (4:3)</PresentationFormat>
  <Paragraphs>37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Corbel</vt:lpstr>
      <vt:lpstr>Wingdings</vt:lpstr>
      <vt:lpstr>Spectrum</vt:lpstr>
      <vt:lpstr>Pop Art Symbolic Still Life </vt:lpstr>
      <vt:lpstr>What is Pop Art?</vt:lpstr>
      <vt:lpstr>Andy Warhol- Marilyn  1967</vt:lpstr>
      <vt:lpstr>Andy Warhol- Campbell’s Soup Cans 1962</vt:lpstr>
      <vt:lpstr>Andy Warhol- Album Art</vt:lpstr>
      <vt:lpstr>Andy Warhol</vt:lpstr>
      <vt:lpstr>Roy Lichtenstein</vt:lpstr>
      <vt:lpstr>Roy Lichtenstein</vt:lpstr>
      <vt:lpstr>Roy Lichtenstein</vt:lpstr>
      <vt:lpstr>Roy Lichtenstein</vt:lpstr>
      <vt:lpstr>Your Assignment</vt:lpstr>
      <vt:lpstr>Preparation</vt:lpstr>
      <vt:lpstr>A Strong Composition</vt:lpstr>
      <vt:lpstr>Set-Up/Procedure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Art Symbolic Still Life </dc:title>
  <dc:creator>LHS Art 2</dc:creator>
  <cp:lastModifiedBy>Microsoft Office User</cp:lastModifiedBy>
  <cp:revision>6</cp:revision>
  <dcterms:created xsi:type="dcterms:W3CDTF">2015-10-01T15:29:28Z</dcterms:created>
  <dcterms:modified xsi:type="dcterms:W3CDTF">2017-11-28T17:26:36Z</dcterms:modified>
</cp:coreProperties>
</file>