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7" r:id="rId4"/>
    <p:sldId id="270" r:id="rId5"/>
    <p:sldId id="269" r:id="rId6"/>
    <p:sldId id="272" r:id="rId7"/>
    <p:sldId id="277" r:id="rId8"/>
    <p:sldId id="271" r:id="rId9"/>
    <p:sldId id="273" r:id="rId10"/>
    <p:sldId id="274" r:id="rId11"/>
    <p:sldId id="275" r:id="rId12"/>
    <p:sldId id="268" r:id="rId13"/>
    <p:sldId id="257" r:id="rId14"/>
    <p:sldId id="258" r:id="rId15"/>
    <p:sldId id="259" r:id="rId16"/>
    <p:sldId id="260" r:id="rId17"/>
    <p:sldId id="262" r:id="rId18"/>
    <p:sldId id="263" r:id="rId19"/>
    <p:sldId id="264" r:id="rId20"/>
    <p:sldId id="265" r:id="rId21"/>
    <p:sldId id="266"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2838"/>
  </p:normalViewPr>
  <p:slideViewPr>
    <p:cSldViewPr snapToGrid="0" snapToObjects="1">
      <p:cViewPr varScale="1">
        <p:scale>
          <a:sx n="57" d="100"/>
          <a:sy n="57" d="100"/>
        </p:scale>
        <p:origin x="104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10/23/17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10/23/17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10/23/17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10/23/17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10/23/17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10/23/17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10/23/17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10/23/17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A0C47-018D-4460-B945-BFF7981B6CA6}" type="datetimeFigureOut">
              <a:rPr lang="en-US" smtClean="0"/>
              <a:t>10/23/17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51A0C47-018D-4460-B945-BFF7981B6CA6}" type="datetimeFigureOut">
              <a:rPr lang="en-US" smtClean="0"/>
              <a:t>10/23/17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51A0C47-018D-4460-B945-BFF7981B6CA6}" type="datetimeFigureOut">
              <a:rPr lang="en-US" smtClean="0"/>
              <a:t>10/23/17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F5A0A-F6FC-4FFD-9B49-0DA8697211D9}"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51A0C47-018D-4460-B945-BFF7981B6CA6}" type="datetimeFigureOut">
              <a:rPr lang="en-US" smtClean="0"/>
              <a:t>10/23/17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0C47-018D-4460-B945-BFF7981B6CA6}" type="datetimeFigureOut">
              <a:rPr lang="en-US" smtClean="0"/>
              <a:t>10/23/17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10/23/17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51A0C47-018D-4460-B945-BFF7981B6CA6}" type="datetimeFigureOut">
              <a:rPr lang="en-US" smtClean="0"/>
              <a:t>10/23/17</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9C1F5A0A-F6FC-4FFD-9B49-0DA8697211D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renemagritte.org/link.jsp" TargetMode="External"/><Relationship Id="rId3" Type="http://schemas.openxmlformats.org/officeDocument/2006/relationships/hyperlink" Target="http://www.theartstory.org/movement-surrealism.ht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1a2bf53799b9b8d91d5a1872148d5d.jpg"/>
          <p:cNvPicPr>
            <a:picLocks noChangeAspect="1"/>
          </p:cNvPicPr>
          <p:nvPr/>
        </p:nvPicPr>
        <p:blipFill>
          <a:blip r:embed="rId2">
            <a:alphaModFix amt="21000"/>
            <a:extLst>
              <a:ext uri="{28A0092B-C50C-407E-A947-70E740481C1C}">
                <a14:useLocalDpi xmlns:a14="http://schemas.microsoft.com/office/drawing/2010/main" val="0"/>
              </a:ext>
            </a:extLst>
          </a:blip>
          <a:stretch>
            <a:fillRect/>
          </a:stretch>
        </p:blipFill>
        <p:spPr>
          <a:xfrm>
            <a:off x="0" y="0"/>
            <a:ext cx="4823460" cy="6858000"/>
          </a:xfrm>
          <a:prstGeom prst="rect">
            <a:avLst/>
          </a:prstGeom>
        </p:spPr>
      </p:pic>
      <p:pic>
        <p:nvPicPr>
          <p:cNvPr id="5" name="Picture 4" descr="ab1f1d83280501084a4e8b26f2afaca1.jpg"/>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4561168" y="0"/>
            <a:ext cx="5074920" cy="6858000"/>
          </a:xfrm>
          <a:prstGeom prst="rect">
            <a:avLst/>
          </a:prstGeom>
        </p:spPr>
      </p:pic>
      <p:sp>
        <p:nvSpPr>
          <p:cNvPr id="2" name="Title 1"/>
          <p:cNvSpPr>
            <a:spLocks noGrp="1"/>
          </p:cNvSpPr>
          <p:nvPr>
            <p:ph type="ctrTitle"/>
          </p:nvPr>
        </p:nvSpPr>
        <p:spPr>
          <a:xfrm>
            <a:off x="276097" y="2365248"/>
            <a:ext cx="8379556" cy="978408"/>
          </a:xfrm>
        </p:spPr>
        <p:txBody>
          <a:bodyPr/>
          <a:lstStyle/>
          <a:p>
            <a:r>
              <a:rPr lang="en-US" b="1" dirty="0" smtClean="0">
                <a:solidFill>
                  <a:srgbClr val="FF6600"/>
                </a:solidFill>
              </a:rPr>
              <a:t>Surrealist Paper Sculpture</a:t>
            </a:r>
            <a:endParaRPr lang="en-US" b="1" dirty="0">
              <a:solidFill>
                <a:srgbClr val="FF6600"/>
              </a:solidFill>
            </a:endParaRPr>
          </a:p>
        </p:txBody>
      </p:sp>
      <p:sp>
        <p:nvSpPr>
          <p:cNvPr id="3" name="Subtitle 2"/>
          <p:cNvSpPr>
            <a:spLocks noGrp="1"/>
          </p:cNvSpPr>
          <p:nvPr>
            <p:ph type="subTitle" idx="1"/>
          </p:nvPr>
        </p:nvSpPr>
        <p:spPr/>
        <p:txBody>
          <a:bodyPr>
            <a:normAutofit/>
          </a:bodyPr>
          <a:lstStyle/>
          <a:p>
            <a:r>
              <a:rPr lang="en-US" sz="2800" b="1" dirty="0" smtClean="0">
                <a:solidFill>
                  <a:schemeClr val="accent3"/>
                </a:solidFill>
              </a:rPr>
              <a:t>Group Project: Art 2 + Advanced Studio</a:t>
            </a:r>
            <a:endParaRPr lang="en-US" sz="2800" b="1" dirty="0">
              <a:solidFill>
                <a:schemeClr val="accent3"/>
              </a:solidFill>
            </a:endParaRPr>
          </a:p>
        </p:txBody>
      </p:sp>
    </p:spTree>
    <p:extLst>
      <p:ext uri="{BB962C8B-B14F-4D97-AF65-F5344CB8AC3E}">
        <p14:creationId xmlns:p14="http://schemas.microsoft.com/office/powerpoint/2010/main" val="3900766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f689d3b48c6670d1555b09ece7386fe.jpg"/>
          <p:cNvPicPr>
            <a:picLocks noChangeAspect="1"/>
          </p:cNvPicPr>
          <p:nvPr/>
        </p:nvPicPr>
        <p:blipFill rotWithShape="1">
          <a:blip r:embed="rId2" cstate="print">
            <a:extLst>
              <a:ext uri="{28A0092B-C50C-407E-A947-70E740481C1C}">
                <a14:useLocalDpi xmlns:a14="http://schemas.microsoft.com/office/drawing/2010/main" val="0"/>
              </a:ext>
            </a:extLst>
          </a:blip>
          <a:srcRect t="29261" b="44037"/>
          <a:stretch/>
        </p:blipFill>
        <p:spPr>
          <a:xfrm>
            <a:off x="0" y="136483"/>
            <a:ext cx="2885217" cy="6441639"/>
          </a:xfrm>
          <a:prstGeom prst="rect">
            <a:avLst/>
          </a:prstGeom>
        </p:spPr>
      </p:pic>
      <p:pic>
        <p:nvPicPr>
          <p:cNvPr id="5" name="Picture 4" descr="ef689d3b48c6670d1555b09ece7386fe.jpg"/>
          <p:cNvPicPr>
            <a:picLocks noChangeAspect="1"/>
          </p:cNvPicPr>
          <p:nvPr/>
        </p:nvPicPr>
        <p:blipFill rotWithShape="1">
          <a:blip r:embed="rId2" cstate="print">
            <a:extLst>
              <a:ext uri="{28A0092B-C50C-407E-A947-70E740481C1C}">
                <a14:useLocalDpi xmlns:a14="http://schemas.microsoft.com/office/drawing/2010/main" val="0"/>
              </a:ext>
            </a:extLst>
          </a:blip>
          <a:srcRect t="56165" b="15637"/>
          <a:stretch/>
        </p:blipFill>
        <p:spPr>
          <a:xfrm>
            <a:off x="6369221" y="131373"/>
            <a:ext cx="2774779" cy="6542149"/>
          </a:xfrm>
          <a:prstGeom prst="rect">
            <a:avLst/>
          </a:prstGeom>
        </p:spPr>
      </p:pic>
      <p:pic>
        <p:nvPicPr>
          <p:cNvPr id="6" name="Picture 5" descr="ef689d3b48c6670d1555b09ece7386fe.jpg"/>
          <p:cNvPicPr>
            <a:picLocks noChangeAspect="1"/>
          </p:cNvPicPr>
          <p:nvPr/>
        </p:nvPicPr>
        <p:blipFill rotWithShape="1">
          <a:blip r:embed="rId2" cstate="print">
            <a:extLst>
              <a:ext uri="{28A0092B-C50C-407E-A947-70E740481C1C}">
                <a14:useLocalDpi xmlns:a14="http://schemas.microsoft.com/office/drawing/2010/main" val="0"/>
              </a:ext>
            </a:extLst>
          </a:blip>
          <a:srcRect t="9864" b="70810"/>
          <a:stretch/>
        </p:blipFill>
        <p:spPr>
          <a:xfrm>
            <a:off x="3106095" y="676480"/>
            <a:ext cx="3115854" cy="5034867"/>
          </a:xfrm>
          <a:prstGeom prst="rect">
            <a:avLst/>
          </a:prstGeom>
        </p:spPr>
      </p:pic>
    </p:spTree>
    <p:extLst>
      <p:ext uri="{BB962C8B-B14F-4D97-AF65-F5344CB8AC3E}">
        <p14:creationId xmlns:p14="http://schemas.microsoft.com/office/powerpoint/2010/main" val="2353026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1fefbfb4176666fd14d377781f9db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538" y="193280"/>
            <a:ext cx="4241800" cy="6350000"/>
          </a:xfrm>
          <a:prstGeom prst="rect">
            <a:avLst/>
          </a:prstGeom>
        </p:spPr>
      </p:pic>
      <p:pic>
        <p:nvPicPr>
          <p:cNvPr id="5" name="Picture 4" descr="4f60f82ea502b9690adc2bccd6335bf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3877" y="0"/>
            <a:ext cx="2141701" cy="6858000"/>
          </a:xfrm>
          <a:prstGeom prst="rect">
            <a:avLst/>
          </a:prstGeom>
        </p:spPr>
      </p:pic>
    </p:spTree>
    <p:extLst>
      <p:ext uri="{BB962C8B-B14F-4D97-AF65-F5344CB8AC3E}">
        <p14:creationId xmlns:p14="http://schemas.microsoft.com/office/powerpoint/2010/main" val="1415239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00"/>
                </a:solidFill>
              </a:rPr>
              <a:t>Groups</a:t>
            </a:r>
            <a:endParaRPr lang="en-US" dirty="0">
              <a:solidFill>
                <a:srgbClr val="FF6600"/>
              </a:solidFill>
            </a:endParaRPr>
          </a:p>
        </p:txBody>
      </p:sp>
      <p:sp>
        <p:nvSpPr>
          <p:cNvPr id="3" name="Content Placeholder 2"/>
          <p:cNvSpPr>
            <a:spLocks noGrp="1"/>
          </p:cNvSpPr>
          <p:nvPr>
            <p:ph idx="1"/>
          </p:nvPr>
        </p:nvSpPr>
        <p:spPr>
          <a:xfrm>
            <a:off x="358928" y="1297738"/>
            <a:ext cx="8503798" cy="5315209"/>
          </a:xfrm>
        </p:spPr>
        <p:txBody>
          <a:bodyPr>
            <a:normAutofit/>
          </a:bodyPr>
          <a:lstStyle/>
          <a:p>
            <a:r>
              <a:rPr lang="en-US" dirty="0" smtClean="0"/>
              <a:t>1: </a:t>
            </a:r>
            <a:r>
              <a:rPr lang="en-US" dirty="0" err="1" smtClean="0"/>
              <a:t>Mahailya</a:t>
            </a:r>
            <a:r>
              <a:rPr lang="en-US" dirty="0" smtClean="0"/>
              <a:t>, Erika, Aidan </a:t>
            </a:r>
          </a:p>
          <a:p>
            <a:r>
              <a:rPr lang="en-US" dirty="0" smtClean="0"/>
              <a:t>2: Libby, Seamus, </a:t>
            </a:r>
            <a:r>
              <a:rPr lang="en-US" dirty="0" err="1" smtClean="0"/>
              <a:t>Bellana</a:t>
            </a:r>
            <a:endParaRPr lang="en-US" dirty="0" smtClean="0"/>
          </a:p>
          <a:p>
            <a:r>
              <a:rPr lang="en-US" dirty="0" smtClean="0"/>
              <a:t>3: Thomas, Ellie, Devin</a:t>
            </a:r>
          </a:p>
          <a:p>
            <a:r>
              <a:rPr lang="en-US" dirty="0" smtClean="0"/>
              <a:t>4: Ian, Emma, Sabrina</a:t>
            </a:r>
          </a:p>
          <a:p>
            <a:r>
              <a:rPr lang="en-US" dirty="0" smtClean="0"/>
              <a:t>5: Brandon, Grace, Tia</a:t>
            </a:r>
          </a:p>
          <a:p>
            <a:r>
              <a:rPr lang="en-US" dirty="0" smtClean="0"/>
              <a:t>6: Elijah, Lily, </a:t>
            </a:r>
            <a:r>
              <a:rPr lang="en-US" dirty="0" err="1" smtClean="0"/>
              <a:t>Rilee</a:t>
            </a:r>
            <a:endParaRPr lang="en-US" dirty="0" smtClean="0"/>
          </a:p>
          <a:p>
            <a:pPr marL="0" indent="0">
              <a:buNone/>
            </a:pPr>
            <a:r>
              <a:rPr lang="en-US" dirty="0" smtClean="0"/>
              <a:t>Your group name will be the work of art you choose. At this time, get together with your group. </a:t>
            </a:r>
            <a:r>
              <a:rPr lang="en-US" dirty="0"/>
              <a:t>A</a:t>
            </a:r>
            <a:r>
              <a:rPr lang="en-US" dirty="0" smtClean="0"/>
              <a:t>s we go through the following artwork, write down 3-4 pieces of work you like the best.</a:t>
            </a:r>
          </a:p>
        </p:txBody>
      </p:sp>
    </p:spTree>
    <p:extLst>
      <p:ext uri="{BB962C8B-B14F-4D97-AF65-F5344CB8AC3E}">
        <p14:creationId xmlns:p14="http://schemas.microsoft.com/office/powerpoint/2010/main" val="320671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2771"/>
            <a:ext cx="7770813" cy="1109110"/>
          </a:xfrm>
        </p:spPr>
        <p:txBody>
          <a:bodyPr/>
          <a:lstStyle/>
          <a:p>
            <a:r>
              <a:rPr lang="en-US" dirty="0" smtClean="0">
                <a:solidFill>
                  <a:srgbClr val="FF6600"/>
                </a:solidFill>
              </a:rPr>
              <a:t>Salvador Dali</a:t>
            </a:r>
            <a:endParaRPr lang="en-US" dirty="0">
              <a:solidFill>
                <a:srgbClr val="FF6600"/>
              </a:solidFill>
            </a:endParaRPr>
          </a:p>
        </p:txBody>
      </p:sp>
      <p:sp>
        <p:nvSpPr>
          <p:cNvPr id="3" name="Content Placeholder 2"/>
          <p:cNvSpPr>
            <a:spLocks noGrp="1"/>
          </p:cNvSpPr>
          <p:nvPr>
            <p:ph idx="1"/>
          </p:nvPr>
        </p:nvSpPr>
        <p:spPr>
          <a:xfrm>
            <a:off x="869707" y="6253998"/>
            <a:ext cx="6722971" cy="438199"/>
          </a:xfrm>
        </p:spPr>
        <p:txBody>
          <a:bodyPr>
            <a:noAutofit/>
          </a:bodyPr>
          <a:lstStyle/>
          <a:p>
            <a:r>
              <a:rPr lang="en-US" sz="2800" dirty="0" smtClean="0">
                <a:solidFill>
                  <a:schemeClr val="accent3"/>
                </a:solidFill>
              </a:rPr>
              <a:t>The Elephants, 1948 oil on canvas</a:t>
            </a:r>
            <a:endParaRPr lang="en-US" sz="2800" dirty="0">
              <a:solidFill>
                <a:schemeClr val="accent3"/>
              </a:solidFill>
            </a:endParaRPr>
          </a:p>
        </p:txBody>
      </p:sp>
      <p:pic>
        <p:nvPicPr>
          <p:cNvPr id="6" name="Picture 5"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707" y="869888"/>
            <a:ext cx="6626337" cy="5258997"/>
          </a:xfrm>
          <a:prstGeom prst="rect">
            <a:avLst/>
          </a:prstGeom>
        </p:spPr>
      </p:pic>
    </p:spTree>
    <p:extLst>
      <p:ext uri="{BB962C8B-B14F-4D97-AF65-F5344CB8AC3E}">
        <p14:creationId xmlns:p14="http://schemas.microsoft.com/office/powerpoint/2010/main" val="3264591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681" y="6115942"/>
            <a:ext cx="8678625" cy="617674"/>
          </a:xfrm>
        </p:spPr>
        <p:txBody>
          <a:bodyPr>
            <a:noAutofit/>
          </a:bodyPr>
          <a:lstStyle/>
          <a:p>
            <a:r>
              <a:rPr lang="en-US" sz="2800" dirty="0" smtClean="0">
                <a:solidFill>
                  <a:srgbClr val="9BBB59"/>
                </a:solidFill>
              </a:rPr>
              <a:t>The Persistence Of Memory, 1931 oil on canvas</a:t>
            </a:r>
            <a:endParaRPr lang="en-US" sz="2800" dirty="0">
              <a:solidFill>
                <a:srgbClr val="9BBB59"/>
              </a:solidFill>
            </a:endParaRPr>
          </a:p>
        </p:txBody>
      </p:sp>
      <p:pic>
        <p:nvPicPr>
          <p:cNvPr id="4" name="Picture 3" descr="persistenceofmemory193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82" y="168420"/>
            <a:ext cx="8678625" cy="5837075"/>
          </a:xfrm>
          <a:prstGeom prst="rect">
            <a:avLst/>
          </a:prstGeom>
        </p:spPr>
      </p:pic>
    </p:spTree>
    <p:extLst>
      <p:ext uri="{BB962C8B-B14F-4D97-AF65-F5344CB8AC3E}">
        <p14:creationId xmlns:p14="http://schemas.microsoft.com/office/powerpoint/2010/main" val="3823879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804" y="5854770"/>
            <a:ext cx="8117263" cy="854818"/>
          </a:xfrm>
        </p:spPr>
        <p:txBody>
          <a:bodyPr>
            <a:noAutofit/>
          </a:bodyPr>
          <a:lstStyle/>
          <a:p>
            <a:r>
              <a:rPr lang="en-US" sz="2400" dirty="0" smtClean="0">
                <a:solidFill>
                  <a:srgbClr val="9BBB59"/>
                </a:solidFill>
              </a:rPr>
              <a:t>Apparition of a Face and Fruit Dish on a Beach, 1938 oil on canvas</a:t>
            </a:r>
            <a:endParaRPr lang="en-US" sz="2400" dirty="0">
              <a:solidFill>
                <a:srgbClr val="9BBB59"/>
              </a:solidFill>
            </a:endParaRPr>
          </a:p>
        </p:txBody>
      </p:sp>
      <p:pic>
        <p:nvPicPr>
          <p:cNvPr id="4" name="Picture 3" descr="d7hftxdivxxvm.cloudfron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3414" y="0"/>
            <a:ext cx="7523653" cy="5854770"/>
          </a:xfrm>
          <a:prstGeom prst="rect">
            <a:avLst/>
          </a:prstGeom>
        </p:spPr>
      </p:pic>
    </p:spTree>
    <p:extLst>
      <p:ext uri="{BB962C8B-B14F-4D97-AF65-F5344CB8AC3E}">
        <p14:creationId xmlns:p14="http://schemas.microsoft.com/office/powerpoint/2010/main" val="1675623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1863"/>
            <a:ext cx="7770813" cy="1012470"/>
          </a:xfrm>
        </p:spPr>
        <p:txBody>
          <a:bodyPr/>
          <a:lstStyle/>
          <a:p>
            <a:r>
              <a:rPr lang="en-US" dirty="0" smtClean="0">
                <a:solidFill>
                  <a:srgbClr val="FF6600"/>
                </a:solidFill>
              </a:rPr>
              <a:t>Rene Magritte</a:t>
            </a:r>
            <a:endParaRPr lang="en-US" dirty="0">
              <a:solidFill>
                <a:srgbClr val="FF6600"/>
              </a:solidFill>
            </a:endParaRPr>
          </a:p>
        </p:txBody>
      </p:sp>
      <p:sp>
        <p:nvSpPr>
          <p:cNvPr id="3" name="Content Placeholder 2"/>
          <p:cNvSpPr>
            <a:spLocks noGrp="1"/>
          </p:cNvSpPr>
          <p:nvPr>
            <p:ph idx="1"/>
          </p:nvPr>
        </p:nvSpPr>
        <p:spPr>
          <a:xfrm>
            <a:off x="441756" y="2600845"/>
            <a:ext cx="3920583" cy="643503"/>
          </a:xfrm>
        </p:spPr>
        <p:txBody>
          <a:bodyPr>
            <a:noAutofit/>
          </a:bodyPr>
          <a:lstStyle/>
          <a:p>
            <a:r>
              <a:rPr lang="en-US" sz="4000" dirty="0" smtClean="0">
                <a:solidFill>
                  <a:schemeClr val="accent3"/>
                </a:solidFill>
              </a:rPr>
              <a:t>The Son of Man, 1946</a:t>
            </a:r>
            <a:endParaRPr lang="en-US" sz="4000" dirty="0">
              <a:solidFill>
                <a:schemeClr val="accent3"/>
              </a:solidFill>
            </a:endParaRPr>
          </a:p>
        </p:txBody>
      </p:sp>
      <p:pic>
        <p:nvPicPr>
          <p:cNvPr id="4" name="Picture 3" descr="son-of-m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7331" y="1314996"/>
            <a:ext cx="4334721" cy="5408398"/>
          </a:xfrm>
          <a:prstGeom prst="rect">
            <a:avLst/>
          </a:prstGeom>
        </p:spPr>
      </p:pic>
    </p:spTree>
    <p:extLst>
      <p:ext uri="{BB962C8B-B14F-4D97-AF65-F5344CB8AC3E}">
        <p14:creationId xmlns:p14="http://schemas.microsoft.com/office/powerpoint/2010/main" val="3138188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070730" y="6214497"/>
            <a:ext cx="5397703" cy="643503"/>
          </a:xfrm>
        </p:spPr>
        <p:txBody>
          <a:bodyPr>
            <a:noAutofit/>
          </a:bodyPr>
          <a:lstStyle/>
          <a:p>
            <a:pPr algn="ctr"/>
            <a:r>
              <a:rPr lang="en-US" sz="3200" dirty="0" smtClean="0">
                <a:solidFill>
                  <a:srgbClr val="9BBB59"/>
                </a:solidFill>
              </a:rPr>
              <a:t>Golconda, 1953</a:t>
            </a:r>
            <a:endParaRPr lang="en-US" sz="3200" dirty="0">
              <a:solidFill>
                <a:srgbClr val="9BBB59"/>
              </a:solidFill>
            </a:endParaRPr>
          </a:p>
        </p:txBody>
      </p:sp>
      <p:pic>
        <p:nvPicPr>
          <p:cNvPr id="4" name="Picture 3" descr="golcond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82" y="121023"/>
            <a:ext cx="8697067" cy="6140130"/>
          </a:xfrm>
          <a:prstGeom prst="rect">
            <a:avLst/>
          </a:prstGeom>
        </p:spPr>
      </p:pic>
    </p:spTree>
    <p:extLst>
      <p:ext uri="{BB962C8B-B14F-4D97-AF65-F5344CB8AC3E}">
        <p14:creationId xmlns:p14="http://schemas.microsoft.com/office/powerpoint/2010/main" val="2200119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3362" y="2719729"/>
            <a:ext cx="3580638" cy="1601467"/>
          </a:xfrm>
        </p:spPr>
        <p:txBody>
          <a:bodyPr>
            <a:noAutofit/>
          </a:bodyPr>
          <a:lstStyle/>
          <a:p>
            <a:r>
              <a:rPr lang="en-US" sz="4000" dirty="0" smtClean="0">
                <a:solidFill>
                  <a:srgbClr val="9BBB59"/>
                </a:solidFill>
              </a:rPr>
              <a:t>Man in a Bowler Hat, 1964</a:t>
            </a:r>
            <a:endParaRPr lang="en-US" sz="4000" dirty="0">
              <a:solidFill>
                <a:srgbClr val="9BBB59"/>
              </a:solidFill>
            </a:endParaRPr>
          </a:p>
        </p:txBody>
      </p:sp>
      <p:pic>
        <p:nvPicPr>
          <p:cNvPr id="4" name="Picture 3" descr="man-in-a-bowler-h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829" y="282846"/>
            <a:ext cx="4914533" cy="6267920"/>
          </a:xfrm>
          <a:prstGeom prst="rect">
            <a:avLst/>
          </a:prstGeom>
        </p:spPr>
      </p:pic>
    </p:spTree>
    <p:extLst>
      <p:ext uri="{BB962C8B-B14F-4D97-AF65-F5344CB8AC3E}">
        <p14:creationId xmlns:p14="http://schemas.microsoft.com/office/powerpoint/2010/main" val="1468800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00"/>
                </a:solidFill>
              </a:rPr>
              <a:t>Max Ernst</a:t>
            </a:r>
            <a:endParaRPr lang="en-US" dirty="0">
              <a:solidFill>
                <a:srgbClr val="FF6600"/>
              </a:solidFill>
            </a:endParaRPr>
          </a:p>
        </p:txBody>
      </p:sp>
      <p:sp>
        <p:nvSpPr>
          <p:cNvPr id="3" name="Content Placeholder 2"/>
          <p:cNvSpPr>
            <a:spLocks noGrp="1"/>
          </p:cNvSpPr>
          <p:nvPr>
            <p:ph idx="1"/>
          </p:nvPr>
        </p:nvSpPr>
        <p:spPr>
          <a:xfrm>
            <a:off x="5061945" y="2708219"/>
            <a:ext cx="4836148" cy="767755"/>
          </a:xfrm>
        </p:spPr>
        <p:txBody>
          <a:bodyPr>
            <a:noAutofit/>
          </a:bodyPr>
          <a:lstStyle/>
          <a:p>
            <a:r>
              <a:rPr lang="en-US" sz="4000" dirty="0" err="1" smtClean="0">
                <a:solidFill>
                  <a:schemeClr val="accent3"/>
                </a:solidFill>
              </a:rPr>
              <a:t>Ubu</a:t>
            </a:r>
            <a:r>
              <a:rPr lang="en-US" sz="4000" dirty="0" smtClean="0">
                <a:solidFill>
                  <a:schemeClr val="accent3"/>
                </a:solidFill>
              </a:rPr>
              <a:t> Imperator, 1923</a:t>
            </a:r>
            <a:endParaRPr lang="en-US" sz="4000" dirty="0">
              <a:solidFill>
                <a:schemeClr val="accent3"/>
              </a:solidFill>
            </a:endParaRPr>
          </a:p>
        </p:txBody>
      </p:sp>
      <p:pic>
        <p:nvPicPr>
          <p:cNvPr id="5" name="Picture 4" descr="ernst34.jpg"/>
          <p:cNvPicPr>
            <a:picLocks noChangeAspect="1"/>
          </p:cNvPicPr>
          <p:nvPr/>
        </p:nvPicPr>
        <p:blipFill rotWithShape="1">
          <a:blip r:embed="rId2">
            <a:extLst>
              <a:ext uri="{28A0092B-C50C-407E-A947-70E740481C1C}">
                <a14:useLocalDpi xmlns:a14="http://schemas.microsoft.com/office/drawing/2010/main" val="0"/>
              </a:ext>
            </a:extLst>
          </a:blip>
          <a:srcRect b="3975"/>
          <a:stretch/>
        </p:blipFill>
        <p:spPr>
          <a:xfrm>
            <a:off x="382222" y="1372129"/>
            <a:ext cx="4256214" cy="5334231"/>
          </a:xfrm>
          <a:prstGeom prst="rect">
            <a:avLst/>
          </a:prstGeom>
        </p:spPr>
      </p:pic>
    </p:spTree>
    <p:extLst>
      <p:ext uri="{BB962C8B-B14F-4D97-AF65-F5344CB8AC3E}">
        <p14:creationId xmlns:p14="http://schemas.microsoft.com/office/powerpoint/2010/main" val="1556377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0813" cy="1109110"/>
          </a:xfrm>
        </p:spPr>
        <p:txBody>
          <a:bodyPr/>
          <a:lstStyle/>
          <a:p>
            <a:r>
              <a:rPr lang="en-US" dirty="0" smtClean="0">
                <a:solidFill>
                  <a:srgbClr val="FF6600"/>
                </a:solidFill>
              </a:rPr>
              <a:t>Surrealism</a:t>
            </a:r>
            <a:endParaRPr lang="en-US" dirty="0">
              <a:solidFill>
                <a:srgbClr val="FF6600"/>
              </a:solidFill>
            </a:endParaRPr>
          </a:p>
        </p:txBody>
      </p:sp>
      <p:sp>
        <p:nvSpPr>
          <p:cNvPr id="3" name="Content Placeholder 2"/>
          <p:cNvSpPr>
            <a:spLocks noGrp="1"/>
          </p:cNvSpPr>
          <p:nvPr>
            <p:ph idx="1"/>
          </p:nvPr>
        </p:nvSpPr>
        <p:spPr>
          <a:xfrm>
            <a:off x="358928" y="1214904"/>
            <a:ext cx="8531408" cy="5315209"/>
          </a:xfrm>
        </p:spPr>
        <p:txBody>
          <a:bodyPr>
            <a:normAutofit lnSpcReduction="10000"/>
          </a:bodyPr>
          <a:lstStyle/>
          <a:p>
            <a:r>
              <a:rPr lang="en-US" dirty="0" smtClean="0"/>
              <a:t> Originated in late 1910s to early ‘20s as a literary movement that experimented with a new mode of expression called automatic writing, or automatism, which sought to release unbridled imagination of the subconscious</a:t>
            </a:r>
          </a:p>
          <a:p>
            <a:r>
              <a:rPr lang="en-US" dirty="0" smtClean="0"/>
              <a:t>Officially created in Paris in 1924 with the publication of the Manifesto of Surrealism by poet and critic Andre Breton, it became an international intellectual and political movement. </a:t>
            </a:r>
            <a:r>
              <a:rPr lang="en-US" sz="1700" dirty="0">
                <a:hlinkClick r:id="rId2"/>
              </a:rPr>
              <a:t>https://www.renemagritte.org/link.jsp</a:t>
            </a:r>
            <a:endParaRPr lang="en-US" sz="1700" dirty="0" smtClean="0"/>
          </a:p>
          <a:p>
            <a:r>
              <a:rPr lang="en-US" dirty="0" smtClean="0"/>
              <a:t>Sigmund Freud was profoundly influential for Surrealists, particularly his book, The Interpretation of Dreams (1899). Freud legitimized the importance of dreams and the unconscious as valid revelations of human emotion and desires: his exposure of the complex and repressed inner worlds of sexuality, desire, violence provided a theoretical basis for much of Surrealism</a:t>
            </a:r>
            <a:r>
              <a:rPr lang="en-US" dirty="0"/>
              <a:t>. </a:t>
            </a:r>
            <a:r>
              <a:rPr lang="en-US" sz="1400" dirty="0">
                <a:hlinkClick r:id="rId3"/>
              </a:rPr>
              <a:t>http://www.theartstory.org/movement-</a:t>
            </a:r>
            <a:r>
              <a:rPr lang="en-US" sz="1400" dirty="0" smtClean="0">
                <a:hlinkClick r:id="rId3"/>
              </a:rPr>
              <a:t>surrealism.htm</a:t>
            </a:r>
            <a:endParaRPr lang="en-US" sz="1400" dirty="0" smtClean="0"/>
          </a:p>
        </p:txBody>
      </p:sp>
    </p:spTree>
    <p:extLst>
      <p:ext uri="{BB962C8B-B14F-4D97-AF65-F5344CB8AC3E}">
        <p14:creationId xmlns:p14="http://schemas.microsoft.com/office/powerpoint/2010/main" val="2533746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9171" y="6123802"/>
            <a:ext cx="7132437" cy="564120"/>
          </a:xfrm>
        </p:spPr>
        <p:txBody>
          <a:bodyPr>
            <a:noAutofit/>
          </a:bodyPr>
          <a:lstStyle/>
          <a:p>
            <a:pPr algn="ctr"/>
            <a:r>
              <a:rPr lang="en-US" sz="3600" dirty="0" err="1" smtClean="0">
                <a:solidFill>
                  <a:srgbClr val="9BBB59"/>
                </a:solidFill>
              </a:rPr>
              <a:t>L’Ange</a:t>
            </a:r>
            <a:r>
              <a:rPr lang="en-US" sz="3600" dirty="0" smtClean="0">
                <a:solidFill>
                  <a:srgbClr val="9BBB59"/>
                </a:solidFill>
              </a:rPr>
              <a:t> du Foyer, 1937</a:t>
            </a:r>
            <a:endParaRPr lang="en-US" sz="3600" dirty="0">
              <a:solidFill>
                <a:srgbClr val="9BBB59"/>
              </a:solidFill>
            </a:endParaRPr>
          </a:p>
        </p:txBody>
      </p:sp>
      <p:pic>
        <p:nvPicPr>
          <p:cNvPr id="4" name="Picture 3" descr="ernst24.jpg"/>
          <p:cNvPicPr>
            <a:picLocks noChangeAspect="1"/>
          </p:cNvPicPr>
          <p:nvPr/>
        </p:nvPicPr>
        <p:blipFill rotWithShape="1">
          <a:blip r:embed="rId2">
            <a:extLst>
              <a:ext uri="{28A0092B-C50C-407E-A947-70E740481C1C}">
                <a14:useLocalDpi xmlns:a14="http://schemas.microsoft.com/office/drawing/2010/main" val="0"/>
              </a:ext>
            </a:extLst>
          </a:blip>
          <a:srcRect b="3774"/>
          <a:stretch/>
        </p:blipFill>
        <p:spPr>
          <a:xfrm>
            <a:off x="1049171" y="345470"/>
            <a:ext cx="7132438" cy="5496272"/>
          </a:xfrm>
          <a:prstGeom prst="rect">
            <a:avLst/>
          </a:prstGeom>
        </p:spPr>
      </p:pic>
    </p:spTree>
    <p:extLst>
      <p:ext uri="{BB962C8B-B14F-4D97-AF65-F5344CB8AC3E}">
        <p14:creationId xmlns:p14="http://schemas.microsoft.com/office/powerpoint/2010/main" val="4007063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3218" y="6052279"/>
            <a:ext cx="5314875" cy="698726"/>
          </a:xfrm>
        </p:spPr>
        <p:txBody>
          <a:bodyPr>
            <a:noAutofit/>
          </a:bodyPr>
          <a:lstStyle/>
          <a:p>
            <a:r>
              <a:rPr lang="en-US" sz="3200" dirty="0" smtClean="0">
                <a:solidFill>
                  <a:srgbClr val="9BBB59"/>
                </a:solidFill>
              </a:rPr>
              <a:t>The Elephant Celebs, 1921</a:t>
            </a:r>
            <a:endParaRPr lang="en-US" sz="3200" dirty="0">
              <a:solidFill>
                <a:srgbClr val="9BBB59"/>
              </a:solidFill>
            </a:endParaRPr>
          </a:p>
        </p:txBody>
      </p:sp>
      <p:pic>
        <p:nvPicPr>
          <p:cNvPr id="4" name="Picture 3" descr="The_Elephant_Celebe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2853" y="-1"/>
            <a:ext cx="5320995" cy="6107349"/>
          </a:xfrm>
          <a:prstGeom prst="rect">
            <a:avLst/>
          </a:prstGeom>
        </p:spPr>
      </p:pic>
    </p:spTree>
    <p:extLst>
      <p:ext uri="{BB962C8B-B14F-4D97-AF65-F5344CB8AC3E}">
        <p14:creationId xmlns:p14="http://schemas.microsoft.com/office/powerpoint/2010/main" val="2000049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00"/>
                </a:solidFill>
              </a:rPr>
              <a:t>Next step…</a:t>
            </a:r>
            <a:endParaRPr lang="en-US" dirty="0">
              <a:solidFill>
                <a:srgbClr val="FF6600"/>
              </a:solidFill>
            </a:endParaRPr>
          </a:p>
        </p:txBody>
      </p:sp>
      <p:sp>
        <p:nvSpPr>
          <p:cNvPr id="3" name="Content Placeholder 2"/>
          <p:cNvSpPr>
            <a:spLocks noGrp="1"/>
          </p:cNvSpPr>
          <p:nvPr>
            <p:ph idx="1"/>
          </p:nvPr>
        </p:nvSpPr>
        <p:spPr>
          <a:xfrm>
            <a:off x="276098" y="1339157"/>
            <a:ext cx="8614238" cy="5135734"/>
          </a:xfrm>
        </p:spPr>
        <p:txBody>
          <a:bodyPr/>
          <a:lstStyle/>
          <a:p>
            <a:r>
              <a:rPr lang="en-US" dirty="0" smtClean="0"/>
              <a:t>You’re going to grab a “Surrealism Paper Sculpture Research/Planning Sheet” and an </a:t>
            </a:r>
            <a:r>
              <a:rPr lang="en-US" dirty="0" err="1" smtClean="0"/>
              <a:t>iPad</a:t>
            </a:r>
            <a:r>
              <a:rPr lang="en-US" dirty="0" smtClean="0"/>
              <a:t> (use your phones too) to complete the sheet. </a:t>
            </a:r>
            <a:r>
              <a:rPr lang="en-US" b="1" u="sng" dirty="0" smtClean="0"/>
              <a:t>1 sheet per group. </a:t>
            </a:r>
          </a:p>
          <a:p>
            <a:r>
              <a:rPr lang="en-US" dirty="0" smtClean="0"/>
              <a:t>This sheet should take 30-45 minutes to complete because you’re going to really research about the artists and work of art you chose as well as brainstorm and plan your project. Please </a:t>
            </a:r>
            <a:r>
              <a:rPr lang="en-US" u="sng" dirty="0" smtClean="0"/>
              <a:t>read</a:t>
            </a:r>
            <a:r>
              <a:rPr lang="en-US" dirty="0" smtClean="0"/>
              <a:t> all of </a:t>
            </a:r>
            <a:r>
              <a:rPr lang="en-US" u="sng" dirty="0" smtClean="0"/>
              <a:t>the</a:t>
            </a:r>
            <a:r>
              <a:rPr lang="en-US" dirty="0" smtClean="0"/>
              <a:t> </a:t>
            </a:r>
            <a:r>
              <a:rPr lang="en-US" u="sng" dirty="0" smtClean="0"/>
              <a:t>directions</a:t>
            </a:r>
            <a:r>
              <a:rPr lang="en-US" dirty="0" smtClean="0"/>
              <a:t>.</a:t>
            </a:r>
          </a:p>
          <a:p>
            <a:r>
              <a:rPr lang="en-US" dirty="0" smtClean="0"/>
              <a:t>Keep in mind: The project should be represent surrealism in an obvious way</a:t>
            </a:r>
            <a:r>
              <a:rPr lang="en-US" smtClean="0"/>
              <a:t>, inspired </a:t>
            </a:r>
            <a:r>
              <a:rPr lang="en-US" dirty="0" smtClean="0"/>
              <a:t>by the work of art if not a replication of the work in 3D form. </a:t>
            </a:r>
            <a:endParaRPr lang="en-US" dirty="0"/>
          </a:p>
        </p:txBody>
      </p:sp>
    </p:spTree>
    <p:extLst>
      <p:ext uri="{BB962C8B-B14F-4D97-AF65-F5344CB8AC3E}">
        <p14:creationId xmlns:p14="http://schemas.microsoft.com/office/powerpoint/2010/main" val="2386455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0446"/>
            <a:ext cx="7770813" cy="800733"/>
          </a:xfrm>
        </p:spPr>
        <p:txBody>
          <a:bodyPr>
            <a:normAutofit fontScale="90000"/>
          </a:bodyPr>
          <a:lstStyle/>
          <a:p>
            <a:r>
              <a:rPr lang="en-US" dirty="0" smtClean="0">
                <a:solidFill>
                  <a:srgbClr val="FF6600"/>
                </a:solidFill>
              </a:rPr>
              <a:t>Objective</a:t>
            </a:r>
            <a:endParaRPr lang="en-US" dirty="0">
              <a:solidFill>
                <a:srgbClr val="FF6600"/>
              </a:solidFill>
            </a:endParaRPr>
          </a:p>
        </p:txBody>
      </p:sp>
      <p:sp>
        <p:nvSpPr>
          <p:cNvPr id="3" name="Content Placeholder 2"/>
          <p:cNvSpPr>
            <a:spLocks noGrp="1"/>
          </p:cNvSpPr>
          <p:nvPr>
            <p:ph idx="1"/>
          </p:nvPr>
        </p:nvSpPr>
        <p:spPr>
          <a:xfrm>
            <a:off x="0" y="911180"/>
            <a:ext cx="9143999" cy="5946820"/>
          </a:xfrm>
        </p:spPr>
        <p:txBody>
          <a:bodyPr>
            <a:normAutofit/>
          </a:bodyPr>
          <a:lstStyle/>
          <a:p>
            <a:r>
              <a:rPr lang="en-US" dirty="0" smtClean="0"/>
              <a:t>You will be placed into 6 groups of 3 students. It is imperative that you are here in class every day so you are able to productively work with your partners. Students who miss class time will ultimately have a lower grade than the rest of their group. </a:t>
            </a:r>
          </a:p>
          <a:p>
            <a:r>
              <a:rPr lang="en-US" dirty="0" smtClean="0"/>
              <a:t>In life you need to learn how to work with people you wouldn’t normally work with. I’ve spent a lot of time thinking about which students will work well together but also bring different strengths to the table. The groups are not up for discussion and will not be changed. You are older, advanced art students-you will figure it out. </a:t>
            </a:r>
          </a:p>
          <a:p>
            <a:r>
              <a:rPr lang="en-US" dirty="0" smtClean="0"/>
              <a:t>Your group will choose one of the following images to be inspired by in order to recreate it in a 3D sculpture out of paper. You will also research about the artists and the work of art to get a better idea of who the artist is, what their philosophy was, and why the work was created. </a:t>
            </a:r>
          </a:p>
        </p:txBody>
      </p:sp>
    </p:spTree>
    <p:extLst>
      <p:ext uri="{BB962C8B-B14F-4D97-AF65-F5344CB8AC3E}">
        <p14:creationId xmlns:p14="http://schemas.microsoft.com/office/powerpoint/2010/main" val="2789841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00"/>
                </a:solidFill>
              </a:rPr>
              <a:t>Objectives </a:t>
            </a:r>
            <a:r>
              <a:rPr lang="en-US" dirty="0" err="1" smtClean="0">
                <a:solidFill>
                  <a:srgbClr val="FF6600"/>
                </a:solidFill>
              </a:rPr>
              <a:t>cont</a:t>
            </a:r>
            <a:r>
              <a:rPr lang="en-US" dirty="0" smtClean="0">
                <a:solidFill>
                  <a:srgbClr val="FF6600"/>
                </a:solidFill>
              </a:rPr>
              <a:t>…</a:t>
            </a:r>
            <a:endParaRPr lang="en-US" dirty="0">
              <a:solidFill>
                <a:srgbClr val="FF6600"/>
              </a:solidFill>
            </a:endParaRPr>
          </a:p>
        </p:txBody>
      </p:sp>
      <p:sp>
        <p:nvSpPr>
          <p:cNvPr id="3" name="Content Placeholder 2"/>
          <p:cNvSpPr>
            <a:spLocks noGrp="1"/>
          </p:cNvSpPr>
          <p:nvPr>
            <p:ph idx="1"/>
          </p:nvPr>
        </p:nvSpPr>
        <p:spPr>
          <a:xfrm>
            <a:off x="138050" y="1366768"/>
            <a:ext cx="8862724" cy="5315209"/>
          </a:xfrm>
        </p:spPr>
        <p:txBody>
          <a:bodyPr/>
          <a:lstStyle/>
          <a:p>
            <a:r>
              <a:rPr lang="en-US" dirty="0"/>
              <a:t>Each sculpture should either be free standing, or be mounted to a board to hang on a wall. </a:t>
            </a:r>
          </a:p>
          <a:p>
            <a:r>
              <a:rPr lang="en-US" dirty="0"/>
              <a:t>Size requirements: between 3-5 feet tall, 3-5 feet wide, 2 feet </a:t>
            </a:r>
            <a:r>
              <a:rPr lang="en-US" dirty="0" smtClean="0"/>
              <a:t>deep</a:t>
            </a:r>
          </a:p>
          <a:p>
            <a:r>
              <a:rPr lang="en-US" dirty="0" smtClean="0"/>
              <a:t>Thinking as an architect is going to need to happen!</a:t>
            </a:r>
          </a:p>
          <a:p>
            <a:pPr lvl="1"/>
            <a:r>
              <a:rPr lang="en-US" dirty="0" smtClean="0"/>
              <a:t> Think about how heavy a material is, will what you want to create actually work and stand up? </a:t>
            </a:r>
          </a:p>
          <a:p>
            <a:pPr lvl="1"/>
            <a:r>
              <a:rPr lang="en-US" dirty="0" smtClean="0"/>
              <a:t>A huge part of this project is making sure it actually functions as a sculpture. A pile of materials on the floor because it didn’t hold up is not acceptable. </a:t>
            </a:r>
          </a:p>
          <a:p>
            <a:pPr lvl="1"/>
            <a:r>
              <a:rPr lang="en-US" dirty="0" smtClean="0"/>
              <a:t>How will this sculpture be displayed?? Hung or standing on the floor?</a:t>
            </a:r>
            <a:endParaRPr lang="en-US" dirty="0"/>
          </a:p>
          <a:p>
            <a:r>
              <a:rPr lang="en-US" dirty="0" smtClean="0"/>
              <a:t>Use your prior knowledge and experience in art classes, wood shop classes, etc. Art 1: paper </a:t>
            </a:r>
            <a:r>
              <a:rPr lang="en-US" dirty="0" err="1" smtClean="0"/>
              <a:t>mache</a:t>
            </a:r>
            <a:r>
              <a:rPr lang="en-US" dirty="0" smtClean="0"/>
              <a:t> projects, Ceramics: EVERYTHING</a:t>
            </a:r>
            <a:endParaRPr lang="en-US" dirty="0"/>
          </a:p>
        </p:txBody>
      </p:sp>
    </p:spTree>
    <p:extLst>
      <p:ext uri="{BB962C8B-B14F-4D97-AF65-F5344CB8AC3E}">
        <p14:creationId xmlns:p14="http://schemas.microsoft.com/office/powerpoint/2010/main" val="1367026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00"/>
                </a:solidFill>
              </a:rPr>
              <a:t>Materials</a:t>
            </a:r>
            <a:endParaRPr lang="en-US" dirty="0">
              <a:solidFill>
                <a:srgbClr val="FF6600"/>
              </a:solidFill>
            </a:endParaRPr>
          </a:p>
        </p:txBody>
      </p:sp>
      <p:sp>
        <p:nvSpPr>
          <p:cNvPr id="3" name="Content Placeholder 2"/>
          <p:cNvSpPr>
            <a:spLocks noGrp="1"/>
          </p:cNvSpPr>
          <p:nvPr>
            <p:ph idx="1"/>
          </p:nvPr>
        </p:nvSpPr>
        <p:spPr>
          <a:xfrm>
            <a:off x="248488" y="1256322"/>
            <a:ext cx="8641848" cy="4869841"/>
          </a:xfrm>
        </p:spPr>
        <p:txBody>
          <a:bodyPr/>
          <a:lstStyle/>
          <a:p>
            <a:r>
              <a:rPr lang="en-US" dirty="0" smtClean="0"/>
              <a:t>Cardboard of various shapes, sizes, thicknesses</a:t>
            </a:r>
          </a:p>
          <a:p>
            <a:r>
              <a:rPr lang="en-US" dirty="0" smtClean="0"/>
              <a:t>Plastic containers, plastic bags</a:t>
            </a:r>
          </a:p>
          <a:p>
            <a:r>
              <a:rPr lang="en-US" dirty="0" smtClean="0"/>
              <a:t>Construction paper, newspaper, tissue paper</a:t>
            </a:r>
          </a:p>
          <a:p>
            <a:r>
              <a:rPr lang="en-US" dirty="0" smtClean="0"/>
              <a:t>Wire, string</a:t>
            </a:r>
          </a:p>
          <a:p>
            <a:r>
              <a:rPr lang="en-US" dirty="0" smtClean="0"/>
              <a:t>Acrylic paint</a:t>
            </a:r>
          </a:p>
          <a:p>
            <a:r>
              <a:rPr lang="en-US" dirty="0" smtClean="0"/>
              <a:t>Hot glue, Elmer's glue, glue sticks, wheat paste</a:t>
            </a:r>
          </a:p>
          <a:p>
            <a:pPr marL="0" indent="0">
              <a:buNone/>
            </a:pPr>
            <a:r>
              <a:rPr lang="en-US" dirty="0" smtClean="0"/>
              <a:t>It’s encouraged that you bring items from home! I will provide as much as possible but if there’s something specific you need, you are responsible to get it. </a:t>
            </a:r>
            <a:endParaRPr lang="en-US" dirty="0"/>
          </a:p>
        </p:txBody>
      </p:sp>
    </p:spTree>
    <p:extLst>
      <p:ext uri="{BB962C8B-B14F-4D97-AF65-F5344CB8AC3E}">
        <p14:creationId xmlns:p14="http://schemas.microsoft.com/office/powerpoint/2010/main" val="2400446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6600"/>
                </a:solidFill>
              </a:rPr>
              <a:t>Surrealism Controversial Work</a:t>
            </a:r>
            <a:endParaRPr lang="en-US" dirty="0">
              <a:solidFill>
                <a:srgbClr val="FF6600"/>
              </a:solidFill>
            </a:endParaRPr>
          </a:p>
        </p:txBody>
      </p:sp>
      <p:sp>
        <p:nvSpPr>
          <p:cNvPr id="3" name="Content Placeholder 2"/>
          <p:cNvSpPr>
            <a:spLocks noGrp="1"/>
          </p:cNvSpPr>
          <p:nvPr>
            <p:ph idx="1"/>
          </p:nvPr>
        </p:nvSpPr>
        <p:spPr>
          <a:xfrm>
            <a:off x="248488" y="1297739"/>
            <a:ext cx="8710872" cy="5356626"/>
          </a:xfrm>
        </p:spPr>
        <p:txBody>
          <a:bodyPr/>
          <a:lstStyle/>
          <a:p>
            <a:r>
              <a:rPr lang="en-US" dirty="0" smtClean="0"/>
              <a:t>Surrealist artwork is inspired by the notion of the subconscious. This includes sexual, violent and/or political concepts. </a:t>
            </a:r>
            <a:endParaRPr lang="en-US" dirty="0"/>
          </a:p>
          <a:p>
            <a:r>
              <a:rPr lang="en-US" dirty="0" smtClean="0"/>
              <a:t>When you are going through websites researching about the artist and work you have chosen, please be aware that you may see slightly disturbing or nude imagery.</a:t>
            </a:r>
          </a:p>
          <a:p>
            <a:r>
              <a:rPr lang="en-US" dirty="0" smtClean="0"/>
              <a:t>You are expected to be responsible, mature 11</a:t>
            </a:r>
            <a:r>
              <a:rPr lang="en-US" baseline="30000" dirty="0" smtClean="0"/>
              <a:t>th</a:t>
            </a:r>
            <a:r>
              <a:rPr lang="en-US" dirty="0" smtClean="0"/>
              <a:t> and 12</a:t>
            </a:r>
            <a:r>
              <a:rPr lang="en-US" baseline="30000" dirty="0" smtClean="0"/>
              <a:t>th</a:t>
            </a:r>
            <a:r>
              <a:rPr lang="en-US" dirty="0" smtClean="0"/>
              <a:t> grade students. Any type of rude, inappropriate behavior that does not belong in a classroom will be reported to Mr. </a:t>
            </a:r>
            <a:r>
              <a:rPr lang="en-US" dirty="0" err="1" smtClean="0"/>
              <a:t>Buonocore</a:t>
            </a:r>
            <a:r>
              <a:rPr lang="en-US" dirty="0" smtClean="0"/>
              <a:t> to address. </a:t>
            </a:r>
          </a:p>
          <a:p>
            <a:r>
              <a:rPr lang="en-US" dirty="0" smtClean="0"/>
              <a:t>You are also expected to create a work of art that is school appropriate! Nudity, violence, etc. is not allowed. </a:t>
            </a:r>
          </a:p>
        </p:txBody>
      </p:sp>
    </p:spTree>
    <p:extLst>
      <p:ext uri="{BB962C8B-B14F-4D97-AF65-F5344CB8AC3E}">
        <p14:creationId xmlns:p14="http://schemas.microsoft.com/office/powerpoint/2010/main" val="4124505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25817"/>
            <a:ext cx="7770813" cy="1429871"/>
          </a:xfrm>
        </p:spPr>
        <p:txBody>
          <a:bodyPr>
            <a:noAutofit/>
          </a:bodyPr>
          <a:lstStyle/>
          <a:p>
            <a:r>
              <a:rPr lang="en-US" sz="11500" dirty="0" smtClean="0"/>
              <a:t>Questions?</a:t>
            </a:r>
            <a:endParaRPr lang="en-US" sz="11500" dirty="0"/>
          </a:p>
        </p:txBody>
      </p:sp>
    </p:spTree>
    <p:extLst>
      <p:ext uri="{BB962C8B-B14F-4D97-AF65-F5344CB8AC3E}">
        <p14:creationId xmlns:p14="http://schemas.microsoft.com/office/powerpoint/2010/main" val="2482775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0813" cy="1136722"/>
          </a:xfrm>
        </p:spPr>
        <p:txBody>
          <a:bodyPr/>
          <a:lstStyle/>
          <a:p>
            <a:r>
              <a:rPr lang="en-US" dirty="0" smtClean="0"/>
              <a:t>Examples of Sculpture</a:t>
            </a:r>
            <a:endParaRPr lang="en-US" dirty="0"/>
          </a:p>
        </p:txBody>
      </p:sp>
      <p:pic>
        <p:nvPicPr>
          <p:cNvPr id="4" name="Picture 3" descr="a212b1b02e2dedb2b1006508fe11b6f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975" y="1219469"/>
            <a:ext cx="3823949" cy="5638530"/>
          </a:xfrm>
          <a:prstGeom prst="rect">
            <a:avLst/>
          </a:prstGeom>
        </p:spPr>
      </p:pic>
      <p:pic>
        <p:nvPicPr>
          <p:cNvPr id="5" name="Picture 4" descr="682ea2d898c802b1e23006968f3081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266" y="1136722"/>
            <a:ext cx="4052571" cy="5721277"/>
          </a:xfrm>
          <a:prstGeom prst="rect">
            <a:avLst/>
          </a:prstGeom>
        </p:spPr>
      </p:pic>
    </p:spTree>
    <p:extLst>
      <p:ext uri="{BB962C8B-B14F-4D97-AF65-F5344CB8AC3E}">
        <p14:creationId xmlns:p14="http://schemas.microsoft.com/office/powerpoint/2010/main" val="2564719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a4f1c36b06c56240764351280bb9074.jpg"/>
          <p:cNvPicPr>
            <a:picLocks noChangeAspect="1"/>
          </p:cNvPicPr>
          <p:nvPr/>
        </p:nvPicPr>
        <p:blipFill rotWithShape="1">
          <a:blip r:embed="rId2" cstate="print">
            <a:extLst>
              <a:ext uri="{28A0092B-C50C-407E-A947-70E740481C1C}">
                <a14:useLocalDpi xmlns:a14="http://schemas.microsoft.com/office/drawing/2010/main" val="0"/>
              </a:ext>
            </a:extLst>
          </a:blip>
          <a:srcRect b="51887"/>
          <a:stretch/>
        </p:blipFill>
        <p:spPr>
          <a:xfrm>
            <a:off x="243480" y="0"/>
            <a:ext cx="4077444" cy="6925325"/>
          </a:xfrm>
          <a:prstGeom prst="rect">
            <a:avLst/>
          </a:prstGeom>
        </p:spPr>
      </p:pic>
      <p:pic>
        <p:nvPicPr>
          <p:cNvPr id="5" name="Picture 4" descr="0a4f1c36b06c56240764351280bb9074.jpg"/>
          <p:cNvPicPr>
            <a:picLocks noChangeAspect="1"/>
          </p:cNvPicPr>
          <p:nvPr/>
        </p:nvPicPr>
        <p:blipFill rotWithShape="1">
          <a:blip r:embed="rId2" cstate="print">
            <a:extLst>
              <a:ext uri="{28A0092B-C50C-407E-A947-70E740481C1C}">
                <a14:useLocalDpi xmlns:a14="http://schemas.microsoft.com/office/drawing/2010/main" val="0"/>
              </a:ext>
            </a:extLst>
          </a:blip>
          <a:srcRect t="48113"/>
          <a:stretch/>
        </p:blipFill>
        <p:spPr>
          <a:xfrm>
            <a:off x="4610827" y="-29046"/>
            <a:ext cx="3759932" cy="6887046"/>
          </a:xfrm>
          <a:prstGeom prst="rect">
            <a:avLst/>
          </a:prstGeom>
        </p:spPr>
      </p:pic>
    </p:spTree>
    <p:extLst>
      <p:ext uri="{BB962C8B-B14F-4D97-AF65-F5344CB8AC3E}">
        <p14:creationId xmlns:p14="http://schemas.microsoft.com/office/powerpoint/2010/main" val="20918038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369</TotalTime>
  <Words>910</Words>
  <Application>Microsoft Macintosh PowerPoint</Application>
  <PresentationFormat>On-screen Show (4:3)</PresentationFormat>
  <Paragraphs>57</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Calisto MT</vt:lpstr>
      <vt:lpstr>Story</vt:lpstr>
      <vt:lpstr>Surrealist Paper Sculpture</vt:lpstr>
      <vt:lpstr>Surrealism</vt:lpstr>
      <vt:lpstr>Objective</vt:lpstr>
      <vt:lpstr>Objectives cont…</vt:lpstr>
      <vt:lpstr>Materials</vt:lpstr>
      <vt:lpstr>Surrealism Controversial Work</vt:lpstr>
      <vt:lpstr>Questions?</vt:lpstr>
      <vt:lpstr>Examples of Sculpture</vt:lpstr>
      <vt:lpstr>PowerPoint Presentation</vt:lpstr>
      <vt:lpstr>PowerPoint Presentation</vt:lpstr>
      <vt:lpstr>PowerPoint Presentation</vt:lpstr>
      <vt:lpstr>Groups</vt:lpstr>
      <vt:lpstr>Salvador Dali</vt:lpstr>
      <vt:lpstr>PowerPoint Presentation</vt:lpstr>
      <vt:lpstr>PowerPoint Presentation</vt:lpstr>
      <vt:lpstr>Rene Magritte</vt:lpstr>
      <vt:lpstr>PowerPoint Presentation</vt:lpstr>
      <vt:lpstr>PowerPoint Presentation</vt:lpstr>
      <vt:lpstr>Max Ernst</vt:lpstr>
      <vt:lpstr>PowerPoint Presentation</vt:lpstr>
      <vt:lpstr>PowerPoint Presentation</vt:lpstr>
      <vt:lpstr>Next step…</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Surrealist Paper Sculpture</dc:title>
  <dc:creator>Marin Robinson</dc:creator>
  <cp:lastModifiedBy>Microsoft Office User</cp:lastModifiedBy>
  <cp:revision>22</cp:revision>
  <dcterms:created xsi:type="dcterms:W3CDTF">2017-10-16T12:22:56Z</dcterms:created>
  <dcterms:modified xsi:type="dcterms:W3CDTF">2017-10-23T15:03:28Z</dcterms:modified>
</cp:coreProperties>
</file>