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20"/>
  </p:notesMasterIdLst>
  <p:sldIdLst>
    <p:sldId id="256" r:id="rId2"/>
    <p:sldId id="260" r:id="rId3"/>
    <p:sldId id="261" r:id="rId4"/>
    <p:sldId id="277" r:id="rId5"/>
    <p:sldId id="278" r:id="rId6"/>
    <p:sldId id="262" r:id="rId7"/>
    <p:sldId id="263" r:id="rId8"/>
    <p:sldId id="275" r:id="rId9"/>
    <p:sldId id="273" r:id="rId10"/>
    <p:sldId id="274" r:id="rId11"/>
    <p:sldId id="264" r:id="rId12"/>
    <p:sldId id="265" r:id="rId13"/>
    <p:sldId id="279" r:id="rId14"/>
    <p:sldId id="280" r:id="rId15"/>
    <p:sldId id="268" r:id="rId16"/>
    <p:sldId id="276" r:id="rId17"/>
    <p:sldId id="281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2824"/>
  </p:normalViewPr>
  <p:slideViewPr>
    <p:cSldViewPr snapToGrid="0" snapToObjects="1">
      <p:cViewPr varScale="1">
        <p:scale>
          <a:sx n="103" d="100"/>
          <a:sy n="103" d="100"/>
        </p:scale>
        <p:origin x="1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75118-29C3-B44D-B873-3D668D938F8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7C98C-8B43-3449-8E43-35285391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5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B3D65A-7542-FF47-8507-81D234E2D6E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2F4AB5-2BC5-ED46-9E70-F773D9C75C7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F129DB-FC98-D948-A7D8-7D8B7220DAF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F129DB-FC98-D948-A7D8-7D8B7220DAF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C77D7B2-49D6-FA42-8E1B-E2F942D08B65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372E16-949A-F342-AD47-ACF566A03B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631" y="1623576"/>
            <a:ext cx="8250453" cy="2129849"/>
          </a:xfrm>
        </p:spPr>
        <p:txBody>
          <a:bodyPr/>
          <a:lstStyle/>
          <a:p>
            <a:r>
              <a:rPr lang="en-US" sz="5400" dirty="0" smtClean="0">
                <a:latin typeface="Bernard MT Condensed"/>
                <a:cs typeface="Bernard MT Condensed"/>
              </a:rPr>
              <a:t>Drawing from Observation	</a:t>
            </a:r>
            <a:br>
              <a:rPr lang="en-US" sz="5400" dirty="0" smtClean="0">
                <a:latin typeface="Bernard MT Condensed"/>
                <a:cs typeface="Bernard MT Condensed"/>
              </a:rPr>
            </a:br>
            <a:r>
              <a:rPr lang="en-US" sz="5400" dirty="0" smtClean="0">
                <a:latin typeface="Bernard MT Condensed"/>
                <a:cs typeface="Bernard MT Condensed"/>
              </a:rPr>
              <a:t>Color Pencil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Art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20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578" y="370703"/>
            <a:ext cx="8260000" cy="1437745"/>
          </a:xfrm>
        </p:spPr>
        <p:txBody>
          <a:bodyPr/>
          <a:lstStyle/>
          <a:p>
            <a:r>
              <a:rPr lang="en-US" dirty="0" smtClean="0">
                <a:latin typeface="Bernard MT Condensed"/>
                <a:cs typeface="Bernard MT Condensed"/>
              </a:rPr>
              <a:t>What could be more successful about this drawing? </a:t>
            </a:r>
            <a:endParaRPr lang="en-US" dirty="0">
              <a:latin typeface="Bernard MT Condensed"/>
              <a:cs typeface="Bernard MT Condensed"/>
            </a:endParaRPr>
          </a:p>
        </p:txBody>
      </p:sp>
      <p:pic>
        <p:nvPicPr>
          <p:cNvPr id="4" name="Content Placeholder 3" descr="DSCN029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249" r="-31249"/>
          <a:stretch>
            <a:fillRect/>
          </a:stretch>
        </p:blipFill>
        <p:spPr>
          <a:xfrm>
            <a:off x="389730" y="1808448"/>
            <a:ext cx="8362950" cy="4641542"/>
          </a:xfrm>
        </p:spPr>
      </p:pic>
    </p:spTree>
    <p:extLst>
      <p:ext uri="{BB962C8B-B14F-4D97-AF65-F5344CB8AC3E}">
        <p14:creationId xmlns:p14="http://schemas.microsoft.com/office/powerpoint/2010/main" val="3375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99261" y="0"/>
            <a:ext cx="8420742" cy="14477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Bernard MT Condensed" charset="0"/>
                <a:ea typeface="Bernard MT Condensed" charset="0"/>
                <a:cs typeface="Bernard MT Condensed" charset="0"/>
              </a:rPr>
              <a:t>Remember to </a:t>
            </a:r>
            <a:r>
              <a:rPr lang="en-US" sz="3600" dirty="0" smtClean="0">
                <a:latin typeface="Bernard MT Condensed" charset="0"/>
                <a:ea typeface="Bernard MT Condensed" charset="0"/>
                <a:cs typeface="Bernard MT Condensed" charset="0"/>
              </a:rPr>
              <a:t>blend by going in different directions </a:t>
            </a:r>
            <a:r>
              <a:rPr lang="en-US" sz="3600" dirty="0">
                <a:latin typeface="Bernard MT Condensed" charset="0"/>
                <a:ea typeface="Bernard MT Condensed" charset="0"/>
                <a:cs typeface="Bernard MT Condensed" charset="0"/>
              </a:rPr>
              <a:t>so you get a nice tonality/gradation</a:t>
            </a:r>
            <a:endParaRPr lang="en-US" sz="4400" dirty="0">
              <a:latin typeface="Bernard MT Condensed" charset="0"/>
              <a:ea typeface="Bernard MT Condensed" charset="0"/>
              <a:cs typeface="Bernard MT Condensed" charset="0"/>
            </a:endParaRP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3" b="640"/>
          <a:stretch/>
        </p:blipFill>
        <p:spPr>
          <a:xfrm>
            <a:off x="299261" y="1447799"/>
            <a:ext cx="8420742" cy="5029201"/>
          </a:xfrm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779462" y="654666"/>
            <a:ext cx="7583487" cy="10443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latin typeface="Bernard MT Condensed"/>
                <a:ea typeface="+mj-ea"/>
                <a:cs typeface="Bernard MT Condensed"/>
              </a:rPr>
              <a:t>General Procedure: Shading Your Drawing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73158" y="1699054"/>
            <a:ext cx="8596096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There will be tone on almost all of your paper. Even light values have a little shading to them. I like to block my lightest tones in first with medium pressure. Then, I will layer with my next darkest tone, and, finally with my darkest tones as a third layer. </a:t>
            </a:r>
          </a:p>
          <a:p>
            <a:pPr eaLnBrk="1" hangingPunct="1"/>
            <a:r>
              <a:rPr lang="en-US" dirty="0">
                <a:latin typeface="Calibri" charset="0"/>
              </a:rPr>
              <a:t>Remember to shade in the direction of the objects’ surfaces to show form and volume.</a:t>
            </a:r>
          </a:p>
          <a:p>
            <a:pPr eaLnBrk="1" hangingPunct="1"/>
            <a:r>
              <a:rPr lang="en-US" dirty="0">
                <a:latin typeface="Calibri" charset="0"/>
              </a:rPr>
              <a:t>For flat sides, bring the shadow right up to the edges of the sides. For rounded sides, use curved marks, and have the shadow fade gradually.</a:t>
            </a:r>
          </a:p>
          <a:p>
            <a:pPr eaLnBrk="1" hangingPunct="1"/>
            <a:r>
              <a:rPr lang="en-US" dirty="0">
                <a:latin typeface="Calibri" charset="0"/>
              </a:rPr>
              <a:t> You might find it helpful to draw in your cast shadow shapes and fill them in with a strong dark value. </a:t>
            </a:r>
          </a:p>
          <a:p>
            <a:pPr eaLnBrk="1" hangingPunct="1"/>
            <a:r>
              <a:rPr lang="en-US" dirty="0">
                <a:latin typeface="Calibri" charset="0"/>
              </a:rPr>
              <a:t>Don’t forget to have tone in the background and on the surface that the objects sit on. </a:t>
            </a:r>
          </a:p>
        </p:txBody>
      </p:sp>
    </p:spTree>
    <p:extLst>
      <p:ext uri="{BB962C8B-B14F-4D97-AF65-F5344CB8AC3E}">
        <p14:creationId xmlns:p14="http://schemas.microsoft.com/office/powerpoint/2010/main" val="2234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Bernard MT Condensed" charset="0"/>
                <a:ea typeface="Bernard MT Condensed" charset="0"/>
                <a:cs typeface="Bernard MT Condensed" charset="0"/>
              </a:rPr>
              <a:t>Adding texture to your drawing</a:t>
            </a:r>
            <a:endParaRPr lang="en-US" sz="4400" dirty="0">
              <a:latin typeface="Bernard MT Condensed" charset="0"/>
              <a:ea typeface="Bernard MT Condensed" charset="0"/>
              <a:cs typeface="Bernard MT Condense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25388"/>
            <a:ext cx="7583487" cy="872969"/>
          </a:xfrm>
        </p:spPr>
        <p:txBody>
          <a:bodyPr/>
          <a:lstStyle/>
          <a:p>
            <a:r>
              <a:rPr lang="en-US" dirty="0" smtClean="0"/>
              <a:t>Stippling, hatching, etc. to show that the object isn’t smooth but actually has texture/imperfections.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15066" r="15022" b="9802"/>
          <a:stretch/>
        </p:blipFill>
        <p:spPr>
          <a:xfrm>
            <a:off x="97199" y="2298357"/>
            <a:ext cx="5420096" cy="3991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86" y="2298356"/>
            <a:ext cx="3356576" cy="447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" y="187566"/>
            <a:ext cx="5698475" cy="6546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1179" y="1588532"/>
            <a:ext cx="32251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Layered values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Greens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Oranges/reds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Creams/yellows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Hatch marks showing texture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Dark values showing depth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Inside pepper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Creases on stem</a:t>
            </a:r>
          </a:p>
        </p:txBody>
      </p:sp>
    </p:spTree>
    <p:extLst>
      <p:ext uri="{BB962C8B-B14F-4D97-AF65-F5344CB8AC3E}">
        <p14:creationId xmlns:p14="http://schemas.microsoft.com/office/powerpoint/2010/main" val="133307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Bernard MT Condensed"/>
                <a:cs typeface="Bernard MT Condensed"/>
              </a:rPr>
              <a:t>The background	</a:t>
            </a:r>
            <a:endParaRPr lang="en-US" sz="6600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04" y="1425388"/>
            <a:ext cx="8611583" cy="5020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u="sng" dirty="0" smtClean="0"/>
              <a:t>Option 1: Gradient value</a:t>
            </a:r>
          </a:p>
          <a:p>
            <a:r>
              <a:rPr lang="en-US" sz="2800" dirty="0" smtClean="0"/>
              <a:t>You can choose one color and do a gradient from dark to light</a:t>
            </a:r>
          </a:p>
          <a:p>
            <a:r>
              <a:rPr lang="en-US" sz="2800" dirty="0" smtClean="0"/>
              <a:t>Think about how the background interacts with the shapes in the composition. You wouldn’t want a dark background behind a dark object. </a:t>
            </a:r>
          </a:p>
          <a:p>
            <a:r>
              <a:rPr lang="en-US" sz="2800" dirty="0" smtClean="0"/>
              <a:t>How you apply the colored pencil doesn’t technically have to be smooth. You can do hatch marks, swirls, etc. to bring interest and texture to the composition</a:t>
            </a:r>
          </a:p>
        </p:txBody>
      </p:sp>
    </p:spTree>
    <p:extLst>
      <p:ext uri="{BB962C8B-B14F-4D97-AF65-F5344CB8AC3E}">
        <p14:creationId xmlns:p14="http://schemas.microsoft.com/office/powerpoint/2010/main" val="701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Bernard MT Condensed"/>
                <a:cs typeface="Bernard MT Condensed"/>
              </a:rPr>
              <a:t>The background	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425387"/>
            <a:ext cx="8551333" cy="50431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u="sng" dirty="0" smtClean="0"/>
              <a:t>Option 2: Realistic</a:t>
            </a:r>
          </a:p>
          <a:p>
            <a:r>
              <a:rPr lang="en-US" sz="3200" dirty="0" smtClean="0"/>
              <a:t>You can draw a more realistic background</a:t>
            </a:r>
          </a:p>
          <a:p>
            <a:r>
              <a:rPr lang="en-US" sz="3200" dirty="0" smtClean="0"/>
              <a:t>Observe what you see-maybe it’s the person across from you, maybe it’s a window or shelving</a:t>
            </a:r>
          </a:p>
          <a:p>
            <a:r>
              <a:rPr lang="en-US" sz="3200" dirty="0" smtClean="0"/>
              <a:t>The background does not have to be hyper realistic but we should know what we’re looking at</a:t>
            </a:r>
          </a:p>
          <a:p>
            <a:r>
              <a:rPr lang="en-US" sz="3200" dirty="0" smtClean="0"/>
              <a:t>The colors of the background should be muted so the objects in the foreground pop forward</a:t>
            </a:r>
          </a:p>
        </p:txBody>
      </p:sp>
    </p:spTree>
    <p:extLst>
      <p:ext uri="{BB962C8B-B14F-4D97-AF65-F5344CB8AC3E}">
        <p14:creationId xmlns:p14="http://schemas.microsoft.com/office/powerpoint/2010/main" val="92313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773" y="580767"/>
            <a:ext cx="8476735" cy="5906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latin typeface="Bernard MT Condensed" charset="0"/>
                <a:ea typeface="Bernard MT Condensed" charset="0"/>
                <a:cs typeface="Bernard MT Condensed" charset="0"/>
              </a:rPr>
              <a:t>Timeline</a:t>
            </a:r>
            <a:endParaRPr lang="en-US" sz="5400" dirty="0">
              <a:latin typeface="Bernard MT Condensed" charset="0"/>
              <a:ea typeface="Bernard MT Condensed" charset="0"/>
              <a:cs typeface="Bernard MT Condensed" charset="0"/>
            </a:endParaRPr>
          </a:p>
          <a:p>
            <a:r>
              <a:rPr lang="en-US" dirty="0"/>
              <a:t>Day 1: Intro to project, 5 thumbnails required (</a:t>
            </a:r>
            <a:r>
              <a:rPr lang="en-US" dirty="0" smtClean="0"/>
              <a:t>4x4) small </a:t>
            </a:r>
            <a:r>
              <a:rPr lang="en-US" dirty="0"/>
              <a:t>studies of 2 different objects in your sketchbook using colored pencil. Practice values, textures, etc. </a:t>
            </a:r>
            <a:endParaRPr lang="en-US" dirty="0" smtClean="0"/>
          </a:p>
          <a:p>
            <a:r>
              <a:rPr lang="en-US" dirty="0" smtClean="0"/>
              <a:t>Day </a:t>
            </a:r>
            <a:r>
              <a:rPr lang="en-US" dirty="0"/>
              <a:t>2: Create 3 thumbnail sketches </a:t>
            </a:r>
            <a:r>
              <a:rPr lang="en-US" dirty="0" smtClean="0"/>
              <a:t>(6x6) of </a:t>
            </a:r>
            <a:r>
              <a:rPr lang="en-US" dirty="0"/>
              <a:t>zoomed-in compositions, sketch it in your sketchbook then get approval when you have done all 3 and have chosen your final composition</a:t>
            </a:r>
          </a:p>
          <a:p>
            <a:r>
              <a:rPr lang="en-US" dirty="0"/>
              <a:t>Day 3: </a:t>
            </a:r>
            <a:r>
              <a:rPr lang="en-US" dirty="0" smtClean="0"/>
              <a:t>Transfer </a:t>
            </a:r>
            <a:r>
              <a:rPr lang="en-US" dirty="0"/>
              <a:t>composition to final paper: lightly draw outlines of shapes, cast shadows, </a:t>
            </a:r>
            <a:r>
              <a:rPr lang="en-US" dirty="0" smtClean="0"/>
              <a:t>highlights, board</a:t>
            </a:r>
            <a:r>
              <a:rPr lang="en-US" dirty="0"/>
              <a:t>, horizon line, etc.</a:t>
            </a:r>
          </a:p>
          <a:p>
            <a:r>
              <a:rPr lang="en-US" dirty="0"/>
              <a:t>Day </a:t>
            </a:r>
            <a:r>
              <a:rPr lang="en-US" dirty="0" smtClean="0"/>
              <a:t>5, </a:t>
            </a:r>
            <a:r>
              <a:rPr lang="en-US" dirty="0" smtClean="0"/>
              <a:t>6, 7</a:t>
            </a:r>
            <a:r>
              <a:rPr lang="en-US" dirty="0" smtClean="0"/>
              <a:t>: </a:t>
            </a:r>
            <a:r>
              <a:rPr lang="en-US" dirty="0"/>
              <a:t>Add value </a:t>
            </a:r>
            <a:r>
              <a:rPr lang="en-US" dirty="0" smtClean="0"/>
              <a:t>and texture with </a:t>
            </a:r>
            <a:r>
              <a:rPr lang="en-US" dirty="0"/>
              <a:t>colored </a:t>
            </a:r>
            <a:r>
              <a:rPr lang="en-US" dirty="0" smtClean="0"/>
              <a:t>pencil.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95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>
                <a:latin typeface="Bernard MT Condensed"/>
                <a:ea typeface="+mj-ea"/>
                <a:cs typeface="Bernard MT Condensed"/>
              </a:rPr>
              <a:t>Due Date Information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228600" y="1425387"/>
            <a:ext cx="8646288" cy="516536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Calibri" charset="0"/>
                <a:cs typeface="Calibri" charset="0"/>
              </a:rPr>
              <a:t>This project needs to be handed in with a completed rubric (front and back) on </a:t>
            </a:r>
            <a:r>
              <a:rPr lang="en-US" sz="2800" b="1" dirty="0" smtClean="0">
                <a:latin typeface="Calibri" charset="0"/>
                <a:cs typeface="Calibri" charset="0"/>
              </a:rPr>
              <a:t>December 11 for 2A </a:t>
            </a:r>
            <a:r>
              <a:rPr lang="en-US" sz="2800" dirty="0" smtClean="0">
                <a:latin typeface="Calibri" charset="0"/>
                <a:cs typeface="Calibri" charset="0"/>
              </a:rPr>
              <a:t>and </a:t>
            </a:r>
            <a:r>
              <a:rPr lang="en-US" sz="2800" b="1" dirty="0" smtClean="0">
                <a:latin typeface="Calibri" charset="0"/>
                <a:cs typeface="Calibri" charset="0"/>
              </a:rPr>
              <a:t>December 8 for 3B</a:t>
            </a:r>
            <a:r>
              <a:rPr lang="en-US" sz="2800" dirty="0" smtClean="0">
                <a:latin typeface="Calibri" charset="0"/>
                <a:cs typeface="Calibri" charset="0"/>
              </a:rPr>
              <a:t>. </a:t>
            </a:r>
            <a:endParaRPr lang="en-US" sz="2800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  <a:cs typeface="Calibri" charset="0"/>
              </a:rPr>
              <a:t>If I see that the entire class needs extra time, it will be given. However, extra time is given ONLY if I see the entire class working consistently. </a:t>
            </a:r>
          </a:p>
          <a:p>
            <a:pPr eaLnBrk="1" hangingPunct="1"/>
            <a:r>
              <a:rPr lang="en-US" sz="2800" dirty="0">
                <a:latin typeface="Calibri" charset="0"/>
                <a:cs typeface="Calibri" charset="0"/>
              </a:rPr>
              <a:t>Every day the project is turned in late, it’s 5 points off. After 2 weeks, the project is a 0. </a:t>
            </a:r>
          </a:p>
          <a:p>
            <a:pPr eaLnBrk="1" hangingPunct="1"/>
            <a:r>
              <a:rPr lang="en-US" sz="2800" dirty="0">
                <a:latin typeface="Calibri" charset="0"/>
                <a:cs typeface="Calibri" charset="0"/>
              </a:rPr>
              <a:t>If a project is turned in without a name on it and/or the project isn’t turned in with a completed rubric, it’s 10 points off.</a:t>
            </a:r>
          </a:p>
          <a:p>
            <a:pPr eaLnBrk="1" hangingPunct="1"/>
            <a:endParaRPr lang="en-US" dirty="0">
              <a:latin typeface="Goudy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934200" cy="1085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>
                <a:latin typeface="Bernard MT Condensed"/>
                <a:ea typeface="+mj-ea"/>
                <a:cs typeface="Bernard MT Condensed"/>
              </a:rPr>
              <a:t>Set Up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65659" y="1242516"/>
            <a:ext cx="8710872" cy="53704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600" dirty="0">
                <a:latin typeface="Calibri" charset="0"/>
                <a:cs typeface="Calibri" charset="0"/>
              </a:rPr>
              <a:t>*Sit so you can see, facing the still life</a:t>
            </a:r>
            <a:r>
              <a:rPr lang="en-US" sz="2600" dirty="0" smtClean="0">
                <a:latin typeface="Calibri" charset="0"/>
                <a:cs typeface="Calibri" charset="0"/>
              </a:rPr>
              <a:t>. (</a:t>
            </a:r>
            <a:r>
              <a:rPr lang="en-US" sz="2600" dirty="0">
                <a:latin typeface="Calibri" charset="0"/>
                <a:cs typeface="Calibri" charset="0"/>
              </a:rPr>
              <a:t>nobody blocking you, no turning</a:t>
            </a:r>
            <a:r>
              <a:rPr lang="en-US" sz="2600" dirty="0" smtClean="0">
                <a:latin typeface="Calibri" charset="0"/>
                <a:cs typeface="Calibri" charset="0"/>
              </a:rPr>
              <a:t>)</a:t>
            </a:r>
            <a:endParaRPr lang="en-US" sz="2600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600" dirty="0">
                <a:latin typeface="Calibri" charset="0"/>
                <a:cs typeface="Calibri" charset="0"/>
              </a:rPr>
              <a:t>*Make sure the </a:t>
            </a:r>
            <a:r>
              <a:rPr lang="en-US" sz="2600" dirty="0" smtClean="0">
                <a:latin typeface="Calibri" charset="0"/>
                <a:cs typeface="Calibri" charset="0"/>
              </a:rPr>
              <a:t>objects fill your paper (75%)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600" dirty="0" smtClean="0">
                <a:latin typeface="Calibri" charset="0"/>
                <a:cs typeface="Calibri" charset="0"/>
              </a:rPr>
              <a:t>*</a:t>
            </a:r>
            <a:r>
              <a:rPr lang="en-US" sz="2600" dirty="0">
                <a:latin typeface="Calibri" charset="0"/>
                <a:cs typeface="Calibri" charset="0"/>
              </a:rPr>
              <a:t>Start with a light outline (placeholder shapes) then refine the drawing </a:t>
            </a:r>
            <a:r>
              <a:rPr lang="en-US" sz="2600" dirty="0" smtClean="0">
                <a:latin typeface="Calibri" charset="0"/>
                <a:cs typeface="Calibri" charset="0"/>
              </a:rPr>
              <a:t>by adding in 3D shapes and organic shapes and </a:t>
            </a:r>
            <a:r>
              <a:rPr lang="en-US" sz="2600" dirty="0">
                <a:latin typeface="Calibri" charset="0"/>
                <a:cs typeface="Calibri" charset="0"/>
              </a:rPr>
              <a:t>leave </a:t>
            </a:r>
            <a:r>
              <a:rPr lang="en-US" sz="2600" dirty="0" smtClean="0">
                <a:latin typeface="Calibri" charset="0"/>
                <a:cs typeface="Calibri" charset="0"/>
              </a:rPr>
              <a:t>shading/value </a:t>
            </a:r>
            <a:r>
              <a:rPr lang="en-US" sz="2600" dirty="0">
                <a:latin typeface="Calibri" charset="0"/>
                <a:cs typeface="Calibri" charset="0"/>
              </a:rPr>
              <a:t>for the end. Swing light, loose lines at first, and gradually create tighter, more defined lines as the drawing develops. 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600" dirty="0" smtClean="0">
                <a:latin typeface="Calibri" charset="0"/>
                <a:cs typeface="Calibri" charset="0"/>
              </a:rPr>
              <a:t>*</a:t>
            </a:r>
            <a:r>
              <a:rPr lang="en-US" sz="2600" dirty="0">
                <a:latin typeface="Calibri" charset="0"/>
                <a:cs typeface="Calibri" charset="0"/>
              </a:rPr>
              <a:t>I like to pick an object in the middle of the arrangement and put that in the middle of my paper, then work out from there.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526609" y="381000"/>
            <a:ext cx="7836342" cy="1044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>
                <a:latin typeface="Bernard MT Condensed"/>
                <a:ea typeface="+mj-ea"/>
                <a:cs typeface="Bernard MT Condensed"/>
              </a:rPr>
              <a:t>Creating Depth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382000" cy="47418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  <a:cs typeface="Calibri" charset="0"/>
              </a:rPr>
              <a:t>Making the jump from 3D to 2D- higher on the page also means further back in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Calibri" charset="0"/>
                <a:cs typeface="Calibri" charset="0"/>
              </a:rPr>
              <a:t>Foreground-</a:t>
            </a:r>
            <a:r>
              <a:rPr lang="en-US" sz="2800" dirty="0">
                <a:latin typeface="Calibri" charset="0"/>
                <a:cs typeface="Calibri" charset="0"/>
              </a:rPr>
              <a:t> The place where objects are closest to </a:t>
            </a:r>
            <a:r>
              <a:rPr lang="en-US" sz="2800" dirty="0" smtClean="0">
                <a:latin typeface="Calibri" charset="0"/>
                <a:cs typeface="Calibri" charset="0"/>
              </a:rPr>
              <a:t>you</a:t>
            </a:r>
          </a:p>
          <a:p>
            <a:pPr>
              <a:lnSpc>
                <a:spcPct val="90000"/>
              </a:lnSpc>
            </a:pPr>
            <a:r>
              <a:rPr lang="en-US" sz="2800" b="1" dirty="0" err="1">
                <a:latin typeface="Calibri" charset="0"/>
                <a:cs typeface="Calibri" charset="0"/>
              </a:rPr>
              <a:t>Middleground</a:t>
            </a:r>
            <a:r>
              <a:rPr lang="en-US" sz="2800" b="1" dirty="0">
                <a:latin typeface="Calibri" charset="0"/>
                <a:cs typeface="Calibri" charset="0"/>
              </a:rPr>
              <a:t>-</a:t>
            </a:r>
            <a:r>
              <a:rPr lang="en-US" sz="2800" dirty="0">
                <a:latin typeface="Calibri" charset="0"/>
                <a:cs typeface="Calibri" charset="0"/>
              </a:rPr>
              <a:t> The place between the foreground and </a:t>
            </a:r>
            <a:r>
              <a:rPr lang="en-US" sz="2800" dirty="0" smtClean="0">
                <a:latin typeface="Calibri" charset="0"/>
                <a:cs typeface="Calibri" charset="0"/>
              </a:rPr>
              <a:t>background</a:t>
            </a:r>
            <a:endParaRPr lang="en-US" sz="2800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Calibri" charset="0"/>
                <a:cs typeface="Calibri" charset="0"/>
              </a:rPr>
              <a:t>Background-</a:t>
            </a:r>
            <a:r>
              <a:rPr lang="en-US" sz="2800" dirty="0">
                <a:latin typeface="Calibri" charset="0"/>
                <a:cs typeface="Calibri" charset="0"/>
              </a:rPr>
              <a:t> The place where objects are furthest away from you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 charset="0"/>
                <a:cs typeface="Calibri" charset="0"/>
              </a:rPr>
              <a:t>Depicting </a:t>
            </a:r>
            <a:r>
              <a:rPr lang="en-US" sz="2800" b="1" dirty="0">
                <a:latin typeface="Calibri" charset="0"/>
                <a:cs typeface="Calibri" charset="0"/>
              </a:rPr>
              <a:t>overlap</a:t>
            </a:r>
            <a:r>
              <a:rPr lang="en-US" sz="2800" dirty="0">
                <a:latin typeface="Calibri" charset="0"/>
                <a:cs typeface="Calibri" charset="0"/>
              </a:rPr>
              <a:t> will help you show depth (What is in front? What is behind that? What is behind that?)</a:t>
            </a:r>
          </a:p>
        </p:txBody>
      </p:sp>
    </p:spTree>
    <p:extLst>
      <p:ext uri="{BB962C8B-B14F-4D97-AF65-F5344CB8AC3E}">
        <p14:creationId xmlns:p14="http://schemas.microsoft.com/office/powerpoint/2010/main" val="18964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244652"/>
            <a:ext cx="7583487" cy="1044388"/>
          </a:xfrm>
        </p:spPr>
        <p:txBody>
          <a:bodyPr/>
          <a:lstStyle/>
          <a:p>
            <a:r>
              <a:rPr lang="en-US" sz="4400" dirty="0" smtClean="0">
                <a:latin typeface="Bernard MT Condensed" charset="0"/>
                <a:ea typeface="Bernard MT Condensed" charset="0"/>
                <a:cs typeface="Bernard MT Condensed" charset="0"/>
              </a:rPr>
              <a:t>Zooming in for a composition</a:t>
            </a:r>
            <a:endParaRPr lang="en-US" sz="4400" dirty="0">
              <a:latin typeface="Bernard MT Condensed" charset="0"/>
              <a:ea typeface="Bernard MT Condensed" charset="0"/>
              <a:cs typeface="Bernard MT Condense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287072"/>
            <a:ext cx="8427307" cy="1556951"/>
          </a:xfrm>
        </p:spPr>
        <p:txBody>
          <a:bodyPr/>
          <a:lstStyle/>
          <a:p>
            <a:r>
              <a:rPr lang="en-US" dirty="0" smtClean="0"/>
              <a:t>Instead of having all of the objects in the middle of the paper, I want you zooming in on the composition so the objects are larger than real life and come off at least 3 sides of the paper.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9" y="2589725"/>
            <a:ext cx="4065373" cy="4065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2" t="38906" r="3628" b="8814"/>
          <a:stretch/>
        </p:blipFill>
        <p:spPr>
          <a:xfrm>
            <a:off x="4695567" y="2792627"/>
            <a:ext cx="4245839" cy="37070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0" y="4144708"/>
            <a:ext cx="2446637" cy="212536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2" t="38906" r="3628" b="8814"/>
          <a:stretch/>
        </p:blipFill>
        <p:spPr>
          <a:xfrm>
            <a:off x="494271" y="691977"/>
            <a:ext cx="6388444" cy="5577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2389" y="280931"/>
            <a:ext cx="3052118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There is still a foreground, </a:t>
            </a:r>
            <a:r>
              <a:rPr lang="en-US" sz="2400" dirty="0" err="1" smtClean="0">
                <a:solidFill>
                  <a:schemeClr val="bg1"/>
                </a:solidFill>
              </a:rPr>
              <a:t>middleground</a:t>
            </a:r>
            <a:r>
              <a:rPr lang="en-US" sz="2400" dirty="0" smtClean="0">
                <a:solidFill>
                  <a:schemeClr val="bg1"/>
                </a:solidFill>
              </a:rPr>
              <a:t> and background but now the objects are large and come off the paper. There is also a horizon 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178" y="5399903"/>
            <a:ext cx="296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Foreground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7849" y="3837816"/>
            <a:ext cx="296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Middleground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1895565"/>
            <a:ext cx="296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32389" y="4843849"/>
            <a:ext cx="1445741" cy="370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78130" y="4696253"/>
            <a:ext cx="145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Horizon line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7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09600" y="459696"/>
            <a:ext cx="7391400" cy="10858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latin typeface="Bernard MT Condensed"/>
                <a:ea typeface="+mj-ea"/>
                <a:cs typeface="Bernard MT Condensed"/>
              </a:rPr>
              <a:t>General Procedure: Blocking Out Your Drawing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7289"/>
            <a:ext cx="8584334" cy="502224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Block out “placeholder shapes.” Compare heights/widths and line up forms. Lightly block in background and surface.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Refine, filling in placeholder shapes with more developed 3D forms. Look at where edges and angles run into one another. Darken lines a little.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Fix edges and angles, and get the outlines as accurate as possible. Also look for any extreme shadow shapes that you see.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Think of your drawing growing gradually as a whole (general </a:t>
            </a:r>
            <a:r>
              <a:rPr lang="en-US" sz="2400" dirty="0" smtClean="0">
                <a:ea typeface="+mn-ea"/>
                <a:cs typeface="+mn-cs"/>
                <a:sym typeface="Wingdings"/>
              </a:rPr>
              <a:t> specific). Do not finish one part entirely and then move to the next. Work little by little, in layers. </a:t>
            </a:r>
            <a:endParaRPr lang="en-US" sz="24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4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743446" y="220570"/>
            <a:ext cx="7558369" cy="1044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latin typeface="Bernard MT Condensed"/>
                <a:ea typeface="+mj-ea"/>
                <a:cs typeface="Bernard MT Condensed"/>
              </a:rPr>
              <a:t>Other things to consider…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294281" y="1159682"/>
            <a:ext cx="8580607" cy="544981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Goudy Old Style" charset="0"/>
              </a:rPr>
              <a:t>No “floating” still life (ground the objects by drawing foam-core board)</a:t>
            </a:r>
          </a:p>
          <a:p>
            <a:pPr eaLnBrk="1" hangingPunct="1"/>
            <a:r>
              <a:rPr lang="en-US" sz="3200" dirty="0">
                <a:latin typeface="Goudy Old Style" charset="0"/>
              </a:rPr>
              <a:t>No “magic carpets” (draw the table’s edges/sides and the background; think of two planes coming together)</a:t>
            </a:r>
          </a:p>
          <a:p>
            <a:pPr eaLnBrk="1" hangingPunct="1"/>
            <a:r>
              <a:rPr lang="en-US" sz="3200" dirty="0">
                <a:latin typeface="Goudy Old Style" charset="0"/>
              </a:rPr>
              <a:t>Resolve the </a:t>
            </a:r>
            <a:r>
              <a:rPr lang="en-US" sz="3200" dirty="0" smtClean="0">
                <a:latin typeface="Goudy Old Style" charset="0"/>
              </a:rPr>
              <a:t>background</a:t>
            </a:r>
            <a:endParaRPr lang="en-US" sz="3200" dirty="0">
              <a:latin typeface="Goudy Old Style" charset="0"/>
            </a:endParaRPr>
          </a:p>
          <a:p>
            <a:pPr eaLnBrk="1" hangingPunct="1"/>
            <a:r>
              <a:rPr lang="en-US" sz="3200" dirty="0">
                <a:latin typeface="Goudy Old Style" charset="0"/>
              </a:rPr>
              <a:t>Look from the exact same position if you come back at a later time to work on your drawing</a:t>
            </a:r>
          </a:p>
        </p:txBody>
      </p:sp>
    </p:spTree>
    <p:extLst>
      <p:ext uri="{BB962C8B-B14F-4D97-AF65-F5344CB8AC3E}">
        <p14:creationId xmlns:p14="http://schemas.microsoft.com/office/powerpoint/2010/main" val="22789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750" y="381529"/>
            <a:ext cx="7583487" cy="735101"/>
          </a:xfrm>
        </p:spPr>
        <p:txBody>
          <a:bodyPr/>
          <a:lstStyle/>
          <a:p>
            <a:r>
              <a:rPr lang="en-US" sz="4400" dirty="0" smtClean="0">
                <a:latin typeface="Bernard MT Condensed"/>
                <a:cs typeface="Bernard MT Condensed"/>
              </a:rPr>
              <a:t>Adding value/color and texture</a:t>
            </a:r>
            <a:endParaRPr lang="en-US" sz="4400" dirty="0"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49" y="1116630"/>
            <a:ext cx="8489994" cy="5518898"/>
          </a:xfrm>
        </p:spPr>
        <p:txBody>
          <a:bodyPr/>
          <a:lstStyle/>
          <a:p>
            <a:r>
              <a:rPr lang="en-US" sz="2500" dirty="0" smtClean="0"/>
              <a:t>Blending colors to create new colors and depth to the drawing is encouraged. </a:t>
            </a:r>
          </a:p>
          <a:p>
            <a:r>
              <a:rPr lang="en-US" sz="2500" dirty="0" smtClean="0"/>
              <a:t>Always add the lightest color first. If you add the darker color, you won’t see the lighter color</a:t>
            </a:r>
          </a:p>
          <a:p>
            <a:r>
              <a:rPr lang="en-US" sz="2500" dirty="0" smtClean="0"/>
              <a:t>You can switch back and forth (adding yellow, then orange, then yellow) so the colors truly become a whole new color. </a:t>
            </a:r>
          </a:p>
          <a:p>
            <a:r>
              <a:rPr lang="en-US" sz="2500" dirty="0" smtClean="0"/>
              <a:t>So when you look at an object and it’s a darker orange, maybe adding some brown to the darker area will allow you to change values on the object. </a:t>
            </a:r>
          </a:p>
          <a:p>
            <a:r>
              <a:rPr lang="en-US" sz="2500" dirty="0" smtClean="0"/>
              <a:t>With bright highlights, add white or yellow to the color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6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1" y="381000"/>
            <a:ext cx="7907339" cy="1044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Bernard MT Condensed"/>
                <a:ea typeface="+mj-ea"/>
                <a:cs typeface="Bernard MT Condensed"/>
              </a:rPr>
              <a:t>What is successful about this drawing? </a:t>
            </a:r>
            <a:endParaRPr lang="en-US" sz="4800" dirty="0">
              <a:latin typeface="Bernard MT Condensed"/>
              <a:ea typeface="+mj-ea"/>
              <a:cs typeface="Bernard MT Condensed"/>
            </a:endParaRPr>
          </a:p>
        </p:txBody>
      </p:sp>
      <p:pic>
        <p:nvPicPr>
          <p:cNvPr id="3" name="Content Placeholder 2" descr="DSCN0293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922" r="-36922"/>
          <a:stretch>
            <a:fillRect/>
          </a:stretch>
        </p:blipFill>
        <p:spPr>
          <a:xfrm>
            <a:off x="135108" y="1613091"/>
            <a:ext cx="8872195" cy="4923633"/>
          </a:xfrm>
        </p:spPr>
      </p:pic>
    </p:spTree>
    <p:extLst>
      <p:ext uri="{BB962C8B-B14F-4D97-AF65-F5344CB8AC3E}">
        <p14:creationId xmlns:p14="http://schemas.microsoft.com/office/powerpoint/2010/main" val="35430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296</TotalTime>
  <Words>1136</Words>
  <Application>Microsoft Macintosh PowerPoint</Application>
  <PresentationFormat>On-screen Show (4:3)</PresentationFormat>
  <Paragraphs>81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Bernard MT Condensed</vt:lpstr>
      <vt:lpstr>Calibri</vt:lpstr>
      <vt:lpstr>Goudy Old Style</vt:lpstr>
      <vt:lpstr>ＭＳ Ｐゴシック</vt:lpstr>
      <vt:lpstr>Trebuchet MS</vt:lpstr>
      <vt:lpstr>Wingdings</vt:lpstr>
      <vt:lpstr>Wingdings 2</vt:lpstr>
      <vt:lpstr>Arial</vt:lpstr>
      <vt:lpstr>Revolution</vt:lpstr>
      <vt:lpstr>Drawing from Observation  Color Pencil</vt:lpstr>
      <vt:lpstr>Set Up</vt:lpstr>
      <vt:lpstr>Creating Depth</vt:lpstr>
      <vt:lpstr>Zooming in for a composition</vt:lpstr>
      <vt:lpstr>PowerPoint Presentation</vt:lpstr>
      <vt:lpstr>General Procedure: Blocking Out Your Drawing</vt:lpstr>
      <vt:lpstr>Other things to consider…</vt:lpstr>
      <vt:lpstr>Adding value/color and texture</vt:lpstr>
      <vt:lpstr>What is successful about this drawing? </vt:lpstr>
      <vt:lpstr>What could be more successful about this drawing? </vt:lpstr>
      <vt:lpstr>Remember to blend by going in different directions so you get a nice tonality/gradation</vt:lpstr>
      <vt:lpstr>General Procedure: Shading Your Drawing</vt:lpstr>
      <vt:lpstr>Adding texture to your drawing</vt:lpstr>
      <vt:lpstr>PowerPoint Presentation</vt:lpstr>
      <vt:lpstr>The background </vt:lpstr>
      <vt:lpstr>The background </vt:lpstr>
      <vt:lpstr>PowerPoint Presentation</vt:lpstr>
      <vt:lpstr>Due Date Information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from Observation  Color Pencil</dc:title>
  <dc:creator>LHS Art</dc:creator>
  <cp:lastModifiedBy>Microsoft Office User</cp:lastModifiedBy>
  <cp:revision>20</cp:revision>
  <dcterms:created xsi:type="dcterms:W3CDTF">2015-10-09T17:11:10Z</dcterms:created>
  <dcterms:modified xsi:type="dcterms:W3CDTF">2017-11-15T17:16:57Z</dcterms:modified>
</cp:coreProperties>
</file>