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0" r:id="rId9"/>
    <p:sldId id="264" r:id="rId10"/>
    <p:sldId id="268" r:id="rId11"/>
    <p:sldId id="265" r:id="rId12"/>
    <p:sldId id="266" r:id="rId13"/>
    <p:sldId id="267" r:id="rId14"/>
    <p:sldId id="269" r:id="rId15"/>
    <p:sldId id="270" r:id="rId16"/>
    <p:sldId id="271" r:id="rId17"/>
    <p:sldId id="272" r:id="rId18"/>
    <p:sldId id="273" r:id="rId19"/>
    <p:sldId id="274" r:id="rId20"/>
    <p:sldId id="275" r:id="rId21"/>
    <p:sldId id="277" r:id="rId22"/>
    <p:sldId id="278" r:id="rId23"/>
    <p:sldId id="309" r:id="rId24"/>
    <p:sldId id="279" r:id="rId25"/>
    <p:sldId id="280" r:id="rId26"/>
    <p:sldId id="316" r:id="rId27"/>
    <p:sldId id="314" r:id="rId28"/>
    <p:sldId id="318" r:id="rId29"/>
    <p:sldId id="315" r:id="rId30"/>
    <p:sldId id="317"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308" r:id="rId48"/>
    <p:sldId id="310" r:id="rId49"/>
    <p:sldId id="306" r:id="rId50"/>
    <p:sldId id="307" r:id="rId51"/>
    <p:sldId id="297" r:id="rId52"/>
    <p:sldId id="298" r:id="rId53"/>
    <p:sldId id="299" r:id="rId54"/>
    <p:sldId id="300" r:id="rId55"/>
    <p:sldId id="301" r:id="rId56"/>
    <p:sldId id="302" r:id="rId57"/>
    <p:sldId id="303" r:id="rId58"/>
    <p:sldId id="312" r:id="rId59"/>
    <p:sldId id="304" r:id="rId60"/>
    <p:sldId id="311" r:id="rId61"/>
    <p:sldId id="31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D300"/>
    <a:srgbClr val="88E95C"/>
    <a:srgbClr val="350F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2838"/>
  </p:normalViewPr>
  <p:slideViewPr>
    <p:cSldViewPr snapToGrid="0" snapToObjects="1">
      <p:cViewPr varScale="1">
        <p:scale>
          <a:sx n="57" d="100"/>
          <a:sy n="57" d="100"/>
        </p:scale>
        <p:origin x="1040"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12/8/17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3638" y="1523999"/>
            <a:ext cx="7028734" cy="2064683"/>
          </a:xfrm>
        </p:spPr>
        <p:txBody>
          <a:bodyPr/>
          <a:lstStyle/>
          <a:p>
            <a:r>
              <a:rPr lang="en-US" sz="5400" dirty="0" smtClean="0">
                <a:solidFill>
                  <a:schemeClr val="accent3"/>
                </a:solidFill>
              </a:rPr>
              <a:t>Color Wheel/Color Theory</a:t>
            </a:r>
            <a:endParaRPr lang="en-US" sz="5400" dirty="0">
              <a:solidFill>
                <a:schemeClr val="accent3"/>
              </a:solidFill>
            </a:endParaRPr>
          </a:p>
        </p:txBody>
      </p:sp>
      <p:sp>
        <p:nvSpPr>
          <p:cNvPr id="3" name="Subtitle 2"/>
          <p:cNvSpPr>
            <a:spLocks noGrp="1"/>
          </p:cNvSpPr>
          <p:nvPr>
            <p:ph type="subTitle" idx="1"/>
          </p:nvPr>
        </p:nvSpPr>
        <p:spPr>
          <a:xfrm>
            <a:off x="1322921" y="3835206"/>
            <a:ext cx="6498159" cy="511194"/>
          </a:xfrm>
        </p:spPr>
        <p:txBody>
          <a:bodyPr>
            <a:noAutofit/>
          </a:bodyPr>
          <a:lstStyle/>
          <a:p>
            <a:r>
              <a:rPr lang="en-US" sz="2800" dirty="0" smtClean="0">
                <a:solidFill>
                  <a:srgbClr val="660066"/>
                </a:solidFill>
              </a:rPr>
              <a:t>Art 1</a:t>
            </a:r>
            <a:endParaRPr lang="en-US" sz="2800" dirty="0">
              <a:solidFill>
                <a:srgbClr val="660066"/>
              </a:solidFill>
            </a:endParaRPr>
          </a:p>
        </p:txBody>
      </p:sp>
    </p:spTree>
    <p:extLst>
      <p:ext uri="{BB962C8B-B14F-4D97-AF65-F5344CB8AC3E}">
        <p14:creationId xmlns:p14="http://schemas.microsoft.com/office/powerpoint/2010/main" val="558869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t="-56995" b="-56995"/>
          <a:stretch>
            <a:fillRect/>
          </a:stretch>
        </p:blipFill>
        <p:spPr>
          <a:xfrm>
            <a:off x="132896" y="758930"/>
            <a:ext cx="8756385" cy="4343400"/>
          </a:xfrm>
        </p:spPr>
      </p:pic>
    </p:spTree>
    <p:extLst>
      <p:ext uri="{BB962C8B-B14F-4D97-AF65-F5344CB8AC3E}">
        <p14:creationId xmlns:p14="http://schemas.microsoft.com/office/powerpoint/2010/main" val="3549258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4083"/>
            <a:ext cx="8042276" cy="846966"/>
          </a:xfrm>
        </p:spPr>
        <p:txBody>
          <a:bodyPr/>
          <a:lstStyle/>
          <a:p>
            <a:r>
              <a:rPr lang="en-US" dirty="0" smtClean="0"/>
              <a:t>Tints, Hue and Shades</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l="-42580" r="-42580"/>
          <a:stretch>
            <a:fillRect/>
          </a:stretch>
        </p:blipFill>
        <p:spPr>
          <a:xfrm>
            <a:off x="-560266" y="1021049"/>
            <a:ext cx="10570343" cy="5632721"/>
          </a:xfrm>
        </p:spPr>
      </p:pic>
    </p:spTree>
    <p:extLst>
      <p:ext uri="{BB962C8B-B14F-4D97-AF65-F5344CB8AC3E}">
        <p14:creationId xmlns:p14="http://schemas.microsoft.com/office/powerpoint/2010/main" val="3894462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1060"/>
            <a:ext cx="8042276" cy="927644"/>
          </a:xfrm>
        </p:spPr>
        <p:txBody>
          <a:bodyPr/>
          <a:lstStyle/>
          <a:p>
            <a:r>
              <a:rPr lang="en-US" sz="5400" dirty="0" smtClean="0"/>
              <a:t>Other Information</a:t>
            </a:r>
            <a:endParaRPr lang="en-US" sz="5400" dirty="0"/>
          </a:p>
        </p:txBody>
      </p:sp>
      <p:sp>
        <p:nvSpPr>
          <p:cNvPr id="3" name="Content Placeholder 2"/>
          <p:cNvSpPr>
            <a:spLocks noGrp="1"/>
          </p:cNvSpPr>
          <p:nvPr>
            <p:ph idx="1"/>
          </p:nvPr>
        </p:nvSpPr>
        <p:spPr>
          <a:xfrm>
            <a:off x="0" y="1178704"/>
            <a:ext cx="9144000" cy="5679295"/>
          </a:xfrm>
        </p:spPr>
        <p:txBody>
          <a:bodyPr>
            <a:normAutofit/>
          </a:bodyPr>
          <a:lstStyle/>
          <a:p>
            <a:r>
              <a:rPr lang="en-US" dirty="0" smtClean="0"/>
              <a:t>A color mixed with black AND white (“gray”) is called a </a:t>
            </a:r>
            <a:r>
              <a:rPr lang="en-US" b="1" u="sng" dirty="0" smtClean="0"/>
              <a:t>tone</a:t>
            </a:r>
            <a:r>
              <a:rPr lang="en-US" dirty="0" smtClean="0"/>
              <a:t>. </a:t>
            </a:r>
          </a:p>
          <a:p>
            <a:r>
              <a:rPr lang="en-US" dirty="0" smtClean="0"/>
              <a:t>We will not be adding black AND white at the same time to a color in this project. In other words you will not “gray” your colors. </a:t>
            </a:r>
          </a:p>
          <a:p>
            <a:r>
              <a:rPr lang="en-US" dirty="0" smtClean="0"/>
              <a:t>When you mix all </a:t>
            </a:r>
            <a:r>
              <a:rPr lang="en-US" i="1" dirty="0" smtClean="0"/>
              <a:t>three </a:t>
            </a:r>
            <a:r>
              <a:rPr lang="en-US" dirty="0" smtClean="0"/>
              <a:t>primary colors </a:t>
            </a:r>
            <a:r>
              <a:rPr lang="en-US" i="1" dirty="0" smtClean="0"/>
              <a:t>together</a:t>
            </a:r>
            <a:r>
              <a:rPr lang="en-US" dirty="0" smtClean="0"/>
              <a:t>, you get what is called a “neutral.” </a:t>
            </a:r>
          </a:p>
          <a:p>
            <a:r>
              <a:rPr lang="en-US" dirty="0" smtClean="0"/>
              <a:t>We won’t be using tones or neutrals for this project, but they will certainly come into play later in this unit when we are trying to mix colors we see in real life. Tones and neutrals are often very natural-looking. </a:t>
            </a:r>
            <a:endParaRPr lang="en-US" dirty="0"/>
          </a:p>
        </p:txBody>
      </p:sp>
    </p:spTree>
    <p:extLst>
      <p:ext uri="{BB962C8B-B14F-4D97-AF65-F5344CB8AC3E}">
        <p14:creationId xmlns:p14="http://schemas.microsoft.com/office/powerpoint/2010/main" val="3786356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19281" r="-19281"/>
          <a:stretch>
            <a:fillRect/>
          </a:stretch>
        </p:blipFill>
        <p:spPr>
          <a:xfrm>
            <a:off x="-770579" y="189087"/>
            <a:ext cx="6677078" cy="3606096"/>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4885" y="3042846"/>
            <a:ext cx="3900976" cy="3650199"/>
          </a:xfrm>
          <a:prstGeom prst="rect">
            <a:avLst/>
          </a:prstGeom>
        </p:spPr>
      </p:pic>
    </p:spTree>
    <p:extLst>
      <p:ext uri="{BB962C8B-B14F-4D97-AF65-F5344CB8AC3E}">
        <p14:creationId xmlns:p14="http://schemas.microsoft.com/office/powerpoint/2010/main" val="9706483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8061"/>
            <a:ext cx="8042276" cy="884314"/>
          </a:xfrm>
        </p:spPr>
        <p:txBody>
          <a:bodyPr/>
          <a:lstStyle/>
          <a:p>
            <a:r>
              <a:rPr lang="en-US" sz="5400" dirty="0" smtClean="0"/>
              <a:t>Your project assignment</a:t>
            </a:r>
            <a:endParaRPr lang="en-US" sz="5400"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rcRect l="-40735" r="-40735"/>
          <a:stretch>
            <a:fillRect/>
          </a:stretch>
        </p:blipFill>
        <p:spPr>
          <a:xfrm>
            <a:off x="-840398" y="1251154"/>
            <a:ext cx="10364912" cy="5515696"/>
          </a:xfrm>
        </p:spPr>
      </p:pic>
    </p:spTree>
    <p:extLst>
      <p:ext uri="{BB962C8B-B14F-4D97-AF65-F5344CB8AC3E}">
        <p14:creationId xmlns:p14="http://schemas.microsoft.com/office/powerpoint/2010/main" val="429934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You will…</a:t>
            </a:r>
            <a:endParaRPr lang="en-US" sz="5400" dirty="0"/>
          </a:p>
        </p:txBody>
      </p:sp>
      <p:sp>
        <p:nvSpPr>
          <p:cNvPr id="3" name="Content Placeholder 2"/>
          <p:cNvSpPr>
            <a:spLocks noGrp="1"/>
          </p:cNvSpPr>
          <p:nvPr>
            <p:ph idx="1"/>
          </p:nvPr>
        </p:nvSpPr>
        <p:spPr>
          <a:xfrm>
            <a:off x="236260" y="1600200"/>
            <a:ext cx="8653021" cy="5015969"/>
          </a:xfrm>
        </p:spPr>
        <p:txBody>
          <a:bodyPr>
            <a:normAutofit/>
          </a:bodyPr>
          <a:lstStyle/>
          <a:p>
            <a:r>
              <a:rPr lang="en-US" sz="3200" dirty="0" smtClean="0"/>
              <a:t>You will create a color wheel that has a repeated pattern in each of the 12 wedges/slices (“radial design”)</a:t>
            </a:r>
          </a:p>
          <a:p>
            <a:r>
              <a:rPr lang="en-US" sz="3200" dirty="0" smtClean="0"/>
              <a:t>Each wedge will include the hue, and anywhere from 4 to 5 different tints and 4 to 5 different shades. </a:t>
            </a:r>
          </a:p>
          <a:p>
            <a:r>
              <a:rPr lang="en-US" sz="3200" dirty="0" smtClean="0"/>
              <a:t>You will only have red, yellow, blue, black and white paint. </a:t>
            </a:r>
            <a:endParaRPr lang="en-US" sz="3200" dirty="0"/>
          </a:p>
        </p:txBody>
      </p:sp>
    </p:spTree>
    <p:extLst>
      <p:ext uri="{BB962C8B-B14F-4D97-AF65-F5344CB8AC3E}">
        <p14:creationId xmlns:p14="http://schemas.microsoft.com/office/powerpoint/2010/main" val="4126290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56" y="502032"/>
            <a:ext cx="9055344" cy="1492625"/>
          </a:xfrm>
        </p:spPr>
        <p:txBody>
          <a:bodyPr/>
          <a:lstStyle/>
          <a:p>
            <a:pPr algn="l"/>
            <a:r>
              <a:rPr lang="en-US" sz="4000" dirty="0" smtClean="0"/>
              <a:t>Trace the wheel. Make notches to separate the wedges. Make sure all pencil lines are drawn lightly</a:t>
            </a:r>
            <a:endParaRPr lang="en-US" sz="4000" dirty="0"/>
          </a:p>
        </p:txBody>
      </p:sp>
      <p:pic>
        <p:nvPicPr>
          <p:cNvPr id="4" name="Content Placeholder 3" descr="DSCN0429.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118130" y="1994657"/>
            <a:ext cx="9005006" cy="4863343"/>
          </a:xfrm>
        </p:spPr>
      </p:pic>
    </p:spTree>
    <p:extLst>
      <p:ext uri="{BB962C8B-B14F-4D97-AF65-F5344CB8AC3E}">
        <p14:creationId xmlns:p14="http://schemas.microsoft.com/office/powerpoint/2010/main" val="3940127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 ruler to draw the lines to separate the wedges. </a:t>
            </a:r>
            <a:endParaRPr lang="en-US" dirty="0"/>
          </a:p>
        </p:txBody>
      </p:sp>
      <p:pic>
        <p:nvPicPr>
          <p:cNvPr id="6" name="Content Placeholder 5" descr="DSCN0431.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198301" y="1600201"/>
            <a:ext cx="9342301" cy="5045506"/>
          </a:xfrm>
        </p:spPr>
      </p:pic>
    </p:spTree>
    <p:extLst>
      <p:ext uri="{BB962C8B-B14F-4D97-AF65-F5344CB8AC3E}">
        <p14:creationId xmlns:p14="http://schemas.microsoft.com/office/powerpoint/2010/main" val="2830549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0050"/>
            <a:ext cx="8042276" cy="902988"/>
          </a:xfrm>
        </p:spPr>
        <p:txBody>
          <a:bodyPr/>
          <a:lstStyle/>
          <a:p>
            <a:r>
              <a:rPr lang="en-US" dirty="0" smtClean="0"/>
              <a:t>It should look like this. </a:t>
            </a:r>
            <a:endParaRPr lang="en-US" dirty="0"/>
          </a:p>
        </p:txBody>
      </p:sp>
      <p:pic>
        <p:nvPicPr>
          <p:cNvPr id="4" name="Content Placeholder 3" descr="DSCN0432.JPG"/>
          <p:cNvPicPr>
            <a:picLocks noGrp="1" noChangeAspect="1"/>
          </p:cNvPicPr>
          <p:nvPr>
            <p:ph idx="1"/>
          </p:nvPr>
        </p:nvPicPr>
        <p:blipFill>
          <a:blip r:embed="rId2" cstate="email">
            <a:extLst>
              <a:ext uri="{BEBA8EAE-BF5A-486C-A8C5-ECC9F3942E4B}">
                <a14:imgProps xmlns:a14="http://schemas.microsoft.com/office/drawing/2010/main">
                  <a14:imgLayer r:embed="rId3">
                    <a14:imgEffect>
                      <a14:brightnessContrast contrast="37000"/>
                    </a14:imgEffect>
                  </a14:imgLayer>
                </a14:imgProps>
              </a:ext>
              <a:ext uri="{28A0092B-C50C-407E-A947-70E740481C1C}">
                <a14:useLocalDpi xmlns:a14="http://schemas.microsoft.com/office/drawing/2010/main"/>
              </a:ext>
            </a:extLst>
          </a:blip>
          <a:srcRect l="-19459" r="-19459"/>
          <a:stretch>
            <a:fillRect/>
          </a:stretch>
        </p:blipFill>
        <p:spPr>
          <a:xfrm>
            <a:off x="-597617" y="1288501"/>
            <a:ext cx="10383588" cy="5490827"/>
          </a:xfrm>
        </p:spPr>
      </p:pic>
    </p:spTree>
    <p:extLst>
      <p:ext uri="{BB962C8B-B14F-4D97-AF65-F5344CB8AC3E}">
        <p14:creationId xmlns:p14="http://schemas.microsoft.com/office/powerpoint/2010/main" val="1864371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2379" y="1233789"/>
            <a:ext cx="5211621" cy="4348081"/>
          </a:xfrm>
        </p:spPr>
        <p:txBody>
          <a:bodyPr/>
          <a:lstStyle/>
          <a:p>
            <a:r>
              <a:rPr lang="en-US" sz="3600" dirty="0" smtClean="0"/>
              <a:t>Draw out your design on the template using a wooden pencil. Use 10-12 shapes. Don’t make them too small. Once approved, go over in thin sharpie </a:t>
            </a:r>
            <a:endParaRPr lang="en-US" sz="3600" dirty="0"/>
          </a:p>
        </p:txBody>
      </p:sp>
      <p:pic>
        <p:nvPicPr>
          <p:cNvPr id="4" name="Content Placeholder 3" descr="DSCN0433.JPG"/>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3063" r="-2424"/>
          <a:stretch/>
        </p:blipFill>
        <p:spPr>
          <a:xfrm>
            <a:off x="0" y="1233789"/>
            <a:ext cx="3932379" cy="4971664"/>
          </a:xfrm>
        </p:spPr>
      </p:pic>
    </p:spTree>
    <p:extLst>
      <p:ext uri="{BB962C8B-B14F-4D97-AF65-F5344CB8AC3E}">
        <p14:creationId xmlns:p14="http://schemas.microsoft.com/office/powerpoint/2010/main" val="2694967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Before we begin…</a:t>
            </a:r>
            <a:endParaRPr lang="en-US" sz="5400" dirty="0"/>
          </a:p>
        </p:txBody>
      </p:sp>
      <p:sp>
        <p:nvSpPr>
          <p:cNvPr id="3" name="Content Placeholder 2"/>
          <p:cNvSpPr>
            <a:spLocks noGrp="1"/>
          </p:cNvSpPr>
          <p:nvPr>
            <p:ph idx="1"/>
          </p:nvPr>
        </p:nvSpPr>
        <p:spPr>
          <a:xfrm>
            <a:off x="251026" y="1600200"/>
            <a:ext cx="8623489" cy="5015969"/>
          </a:xfrm>
        </p:spPr>
        <p:txBody>
          <a:bodyPr>
            <a:normAutofit/>
          </a:bodyPr>
          <a:lstStyle/>
          <a:p>
            <a:r>
              <a:rPr lang="en-US" sz="2800" dirty="0" smtClean="0"/>
              <a:t>This project is very straightforward, but there are a lot of details and directions. There will be a lot of new terminology and techniques explained. </a:t>
            </a:r>
          </a:p>
          <a:p>
            <a:r>
              <a:rPr lang="en-US" sz="2800" dirty="0" smtClean="0"/>
              <a:t>This is also a very time-consuming project. It will take at least three </a:t>
            </a:r>
            <a:r>
              <a:rPr lang="en-US" sz="2800" dirty="0" smtClean="0"/>
              <a:t>weeks, so </a:t>
            </a:r>
            <a:r>
              <a:rPr lang="en-US" sz="2800" dirty="0" smtClean="0"/>
              <a:t>the project is worth 150 points. </a:t>
            </a:r>
          </a:p>
          <a:p>
            <a:r>
              <a:rPr lang="en-US" sz="2800" dirty="0" smtClean="0"/>
              <a:t>This information will directly relate to what we will do for the rest of the year, and what you will do if you go on in art. </a:t>
            </a:r>
          </a:p>
          <a:p>
            <a:endParaRPr lang="en-US" dirty="0"/>
          </a:p>
        </p:txBody>
      </p:sp>
    </p:spTree>
    <p:extLst>
      <p:ext uri="{BB962C8B-B14F-4D97-AF65-F5344CB8AC3E}">
        <p14:creationId xmlns:p14="http://schemas.microsoft.com/office/powerpoint/2010/main" val="1656836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18" y="2354899"/>
            <a:ext cx="9036382" cy="1336956"/>
          </a:xfrm>
        </p:spPr>
        <p:txBody>
          <a:bodyPr/>
          <a:lstStyle/>
          <a:p>
            <a:r>
              <a:rPr lang="en-US" dirty="0" smtClean="0"/>
              <a:t>Go over to a light table and trace wedge into all 12 slices</a:t>
            </a:r>
            <a:endParaRPr lang="en-US" dirty="0"/>
          </a:p>
        </p:txBody>
      </p:sp>
    </p:spTree>
    <p:extLst>
      <p:ext uri="{BB962C8B-B14F-4D97-AF65-F5344CB8AC3E}">
        <p14:creationId xmlns:p14="http://schemas.microsoft.com/office/powerpoint/2010/main" val="2919033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83968"/>
            <a:ext cx="8042276" cy="1309744"/>
          </a:xfrm>
        </p:spPr>
        <p:txBody>
          <a:bodyPr/>
          <a:lstStyle/>
          <a:p>
            <a:pPr algn="l"/>
            <a:r>
              <a:rPr lang="en-US" sz="4000" dirty="0" smtClean="0"/>
              <a:t>Keep repeating this step for all 12 wedges.</a:t>
            </a:r>
            <a:endParaRPr lang="en-US" sz="4000" dirty="0"/>
          </a:p>
        </p:txBody>
      </p:sp>
      <p:pic>
        <p:nvPicPr>
          <p:cNvPr id="4" name="Content Placeholder 3" descr="DSCN043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49275" y="2190931"/>
            <a:ext cx="8042276" cy="4343400"/>
          </a:xfrm>
        </p:spPr>
      </p:pic>
    </p:spTree>
    <p:extLst>
      <p:ext uri="{BB962C8B-B14F-4D97-AF65-F5344CB8AC3E}">
        <p14:creationId xmlns:p14="http://schemas.microsoft.com/office/powerpoint/2010/main" val="28429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95364"/>
            <a:ext cx="8042276" cy="912875"/>
          </a:xfrm>
        </p:spPr>
        <p:txBody>
          <a:bodyPr/>
          <a:lstStyle/>
          <a:p>
            <a:r>
              <a:rPr lang="en-US" sz="5400" dirty="0" smtClean="0"/>
              <a:t>Done!</a:t>
            </a:r>
            <a:endParaRPr lang="en-US" sz="5400" dirty="0"/>
          </a:p>
        </p:txBody>
      </p:sp>
      <p:pic>
        <p:nvPicPr>
          <p:cNvPr id="4" name="Content Placeholder 3" descr="DSCN0437.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406752" y="1484596"/>
            <a:ext cx="9949439" cy="5373404"/>
          </a:xfrm>
        </p:spPr>
      </p:pic>
    </p:spTree>
    <p:extLst>
      <p:ext uri="{BB962C8B-B14F-4D97-AF65-F5344CB8AC3E}">
        <p14:creationId xmlns:p14="http://schemas.microsoft.com/office/powerpoint/2010/main" val="4238299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91986"/>
            <a:ext cx="8042276" cy="912875"/>
          </a:xfrm>
        </p:spPr>
        <p:txBody>
          <a:bodyPr/>
          <a:lstStyle/>
          <a:p>
            <a:pPr algn="l"/>
            <a:r>
              <a:rPr lang="en-US" dirty="0" smtClean="0"/>
              <a:t>Label the colors in order. </a:t>
            </a:r>
            <a:endParaRPr lang="en-US" dirty="0"/>
          </a:p>
        </p:txBody>
      </p:sp>
      <p:pic>
        <p:nvPicPr>
          <p:cNvPr id="4" name="Content Placeholder 3" descr="DSCN0438.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440065" y="1408214"/>
            <a:ext cx="9934763" cy="5365478"/>
          </a:xfrm>
        </p:spPr>
      </p:pic>
    </p:spTree>
    <p:extLst>
      <p:ext uri="{BB962C8B-B14F-4D97-AF65-F5344CB8AC3E}">
        <p14:creationId xmlns:p14="http://schemas.microsoft.com/office/powerpoint/2010/main" val="400406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572016"/>
          </a:xfrm>
        </p:spPr>
        <p:txBody>
          <a:bodyPr/>
          <a:lstStyle/>
          <a:p>
            <a:pPr algn="l"/>
            <a:r>
              <a:rPr lang="en-US" sz="3200" dirty="0" smtClean="0"/>
              <a:t>Number the shapes on your template. Scatter the numbers. Keep this! You’ll need to use it as a guide. </a:t>
            </a:r>
            <a:endParaRPr lang="en-US" sz="3200" dirty="0"/>
          </a:p>
        </p:txBody>
      </p:sp>
      <p:pic>
        <p:nvPicPr>
          <p:cNvPr id="4" name="Content Placeholder 3" descr="DSCN0439.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a:xfrm>
            <a:off x="0" y="1679592"/>
            <a:ext cx="9588384" cy="5178408"/>
          </a:xfrm>
        </p:spPr>
      </p:pic>
    </p:spTree>
    <p:extLst>
      <p:ext uri="{BB962C8B-B14F-4D97-AF65-F5344CB8AC3E}">
        <p14:creationId xmlns:p14="http://schemas.microsoft.com/office/powerpoint/2010/main" val="3359239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057" y="324901"/>
            <a:ext cx="3783850" cy="5890077"/>
          </a:xfrm>
        </p:spPr>
        <p:txBody>
          <a:bodyPr/>
          <a:lstStyle/>
          <a:p>
            <a:pPr algn="l"/>
            <a:r>
              <a:rPr lang="en-US" sz="3600" dirty="0" smtClean="0"/>
              <a:t>Make a key for yourself. 1 will be the lightest and your highest number will be the darkest. Remember to have one shape be the hue. </a:t>
            </a:r>
            <a:endParaRPr lang="en-US" sz="3600" dirty="0"/>
          </a:p>
        </p:txBody>
      </p:sp>
      <p:pic>
        <p:nvPicPr>
          <p:cNvPr id="4" name="Picture 3" descr="DSCN044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240" y="700620"/>
            <a:ext cx="4716324" cy="5809724"/>
          </a:xfrm>
          <a:prstGeom prst="rect">
            <a:avLst/>
          </a:prstGeom>
        </p:spPr>
      </p:pic>
    </p:spTree>
    <p:extLst>
      <p:ext uri="{BB962C8B-B14F-4D97-AF65-F5344CB8AC3E}">
        <p14:creationId xmlns:p14="http://schemas.microsoft.com/office/powerpoint/2010/main" val="3248409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G_720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744" y="0"/>
            <a:ext cx="6540804" cy="6858000"/>
          </a:xfrm>
          <a:prstGeom prst="rect">
            <a:avLst/>
          </a:prstGeom>
        </p:spPr>
      </p:pic>
    </p:spTree>
    <p:extLst>
      <p:ext uri="{BB962C8B-B14F-4D97-AF65-F5344CB8AC3E}">
        <p14:creationId xmlns:p14="http://schemas.microsoft.com/office/powerpoint/2010/main" val="185128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2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559" y="0"/>
            <a:ext cx="6778520" cy="6858000"/>
          </a:xfrm>
          <a:prstGeom prst="rect">
            <a:avLst/>
          </a:prstGeom>
        </p:spPr>
      </p:pic>
    </p:spTree>
    <p:extLst>
      <p:ext uri="{BB962C8B-B14F-4D97-AF65-F5344CB8AC3E}">
        <p14:creationId xmlns:p14="http://schemas.microsoft.com/office/powerpoint/2010/main" val="2506340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38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7045" y="0"/>
            <a:ext cx="6520396" cy="6858000"/>
          </a:xfrm>
          <a:prstGeom prst="rect">
            <a:avLst/>
          </a:prstGeom>
        </p:spPr>
      </p:pic>
    </p:spTree>
    <p:extLst>
      <p:ext uri="{BB962C8B-B14F-4D97-AF65-F5344CB8AC3E}">
        <p14:creationId xmlns:p14="http://schemas.microsoft.com/office/powerpoint/2010/main" val="2344339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38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23" y="0"/>
            <a:ext cx="7189637" cy="6858000"/>
          </a:xfrm>
          <a:prstGeom prst="rect">
            <a:avLst/>
          </a:prstGeom>
        </p:spPr>
      </p:pic>
    </p:spTree>
    <p:extLst>
      <p:ext uri="{BB962C8B-B14F-4D97-AF65-F5344CB8AC3E}">
        <p14:creationId xmlns:p14="http://schemas.microsoft.com/office/powerpoint/2010/main" val="116969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39669"/>
            <a:ext cx="8042276" cy="971948"/>
          </a:xfrm>
        </p:spPr>
        <p:txBody>
          <a:bodyPr/>
          <a:lstStyle/>
          <a:p>
            <a:r>
              <a:rPr lang="en-US" sz="5400" dirty="0" smtClean="0"/>
              <a:t>The Color Wheel</a:t>
            </a:r>
            <a:endParaRPr lang="en-US" sz="54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42580" r="-42580"/>
          <a:stretch>
            <a:fillRect/>
          </a:stretch>
        </p:blipFill>
        <p:spPr>
          <a:xfrm>
            <a:off x="-354390" y="1444532"/>
            <a:ext cx="9833057" cy="5310549"/>
          </a:xfrm>
        </p:spPr>
      </p:pic>
    </p:spTree>
    <p:extLst>
      <p:ext uri="{BB962C8B-B14F-4D97-AF65-F5344CB8AC3E}">
        <p14:creationId xmlns:p14="http://schemas.microsoft.com/office/powerpoint/2010/main" val="1943022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73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551" y="0"/>
            <a:ext cx="7200289" cy="6858000"/>
          </a:xfrm>
          <a:prstGeom prst="rect">
            <a:avLst/>
          </a:prstGeom>
        </p:spPr>
      </p:pic>
    </p:spTree>
    <p:extLst>
      <p:ext uri="{BB962C8B-B14F-4D97-AF65-F5344CB8AC3E}">
        <p14:creationId xmlns:p14="http://schemas.microsoft.com/office/powerpoint/2010/main" val="3276249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782758"/>
          </a:xfrm>
        </p:spPr>
        <p:txBody>
          <a:bodyPr/>
          <a:lstStyle/>
          <a:p>
            <a:pPr algn="l"/>
            <a:r>
              <a:rPr lang="en-US" sz="2800" dirty="0" smtClean="0"/>
              <a:t>Time to paint! Start with a primary wedge. Get out only the colors you need. Also get out two brushes (thick and thin), a water cup, and a paper towel. </a:t>
            </a:r>
            <a:endParaRPr lang="en-US" sz="2800" dirty="0"/>
          </a:p>
        </p:txBody>
      </p:sp>
      <p:pic>
        <p:nvPicPr>
          <p:cNvPr id="4" name="Content Placeholder 3" descr="DSCN0465.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549275" y="2250004"/>
            <a:ext cx="8042276" cy="4343400"/>
          </a:xfrm>
        </p:spPr>
      </p:pic>
    </p:spTree>
    <p:extLst>
      <p:ext uri="{BB962C8B-B14F-4D97-AF65-F5344CB8AC3E}">
        <p14:creationId xmlns:p14="http://schemas.microsoft.com/office/powerpoint/2010/main" val="1183229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91550"/>
            <a:ext cx="8042276" cy="1336956"/>
          </a:xfrm>
        </p:spPr>
        <p:txBody>
          <a:bodyPr/>
          <a:lstStyle/>
          <a:p>
            <a:pPr algn="l"/>
            <a:r>
              <a:rPr lang="en-US" dirty="0" smtClean="0"/>
              <a:t>You need less paint than you think!  </a:t>
            </a:r>
            <a:endParaRPr lang="en-US" dirty="0"/>
          </a:p>
        </p:txBody>
      </p:sp>
      <p:pic>
        <p:nvPicPr>
          <p:cNvPr id="4" name="Content Placeholder 3" descr="DSCN046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49275" y="2353382"/>
            <a:ext cx="8042276" cy="4343400"/>
          </a:xfrm>
        </p:spPr>
      </p:pic>
    </p:spTree>
    <p:extLst>
      <p:ext uri="{BB962C8B-B14F-4D97-AF65-F5344CB8AC3E}">
        <p14:creationId xmlns:p14="http://schemas.microsoft.com/office/powerpoint/2010/main" val="4166664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959977"/>
          </a:xfrm>
        </p:spPr>
        <p:txBody>
          <a:bodyPr/>
          <a:lstStyle/>
          <a:p>
            <a:pPr algn="l"/>
            <a:r>
              <a:rPr lang="en-US" sz="2800" dirty="0" smtClean="0"/>
              <a:t>Start with the hue first because its already mixed for you (I decided my hue is going to be in shape #6, which happens to be right in the middle of the wheel)</a:t>
            </a:r>
            <a:endParaRPr lang="en-US" sz="2800" dirty="0"/>
          </a:p>
        </p:txBody>
      </p:sp>
      <p:pic>
        <p:nvPicPr>
          <p:cNvPr id="4" name="Content Placeholder 3" descr="DSCN0467.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a:xfrm>
            <a:off x="549275" y="2279540"/>
            <a:ext cx="8042276" cy="4343400"/>
          </a:xfrm>
        </p:spPr>
      </p:pic>
    </p:spTree>
    <p:extLst>
      <p:ext uri="{BB962C8B-B14F-4D97-AF65-F5344CB8AC3E}">
        <p14:creationId xmlns:p14="http://schemas.microsoft.com/office/powerpoint/2010/main" val="27692394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989514"/>
          </a:xfrm>
        </p:spPr>
        <p:txBody>
          <a:bodyPr/>
          <a:lstStyle/>
          <a:p>
            <a:pPr algn="l"/>
            <a:r>
              <a:rPr lang="en-US" sz="3200" dirty="0" smtClean="0"/>
              <a:t>When you mix your tints ADD THE COLOR INTO THE WHITE. Add a tiny bit of color at a time as you mix each different tint.  </a:t>
            </a:r>
            <a:endParaRPr lang="en-US" sz="3200" dirty="0"/>
          </a:p>
        </p:txBody>
      </p:sp>
      <p:pic>
        <p:nvPicPr>
          <p:cNvPr id="4" name="Content Placeholder 3" descr="DSCN0468.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549275" y="2294308"/>
            <a:ext cx="8042276" cy="4343400"/>
          </a:xfrm>
        </p:spPr>
      </p:pic>
    </p:spTree>
    <p:extLst>
      <p:ext uri="{BB962C8B-B14F-4D97-AF65-F5344CB8AC3E}">
        <p14:creationId xmlns:p14="http://schemas.microsoft.com/office/powerpoint/2010/main" val="17305258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84795"/>
            <a:ext cx="8042276" cy="1336956"/>
          </a:xfrm>
        </p:spPr>
        <p:txBody>
          <a:bodyPr/>
          <a:lstStyle/>
          <a:p>
            <a:pPr algn="l"/>
            <a:r>
              <a:rPr lang="en-US" dirty="0" smtClean="0"/>
              <a:t>Mix it up…not mixed well enough yet! </a:t>
            </a:r>
            <a:endParaRPr lang="en-US" dirty="0"/>
          </a:p>
        </p:txBody>
      </p:sp>
      <p:pic>
        <p:nvPicPr>
          <p:cNvPr id="4" name="Content Placeholder 3" descr="DSCN0470.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549275" y="1954638"/>
            <a:ext cx="8042276" cy="4691068"/>
          </a:xfrm>
        </p:spPr>
      </p:pic>
    </p:spTree>
    <p:extLst>
      <p:ext uri="{BB962C8B-B14F-4D97-AF65-F5344CB8AC3E}">
        <p14:creationId xmlns:p14="http://schemas.microsoft.com/office/powerpoint/2010/main" val="943842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812295"/>
          </a:xfrm>
        </p:spPr>
        <p:txBody>
          <a:bodyPr/>
          <a:lstStyle/>
          <a:p>
            <a:pPr algn="l"/>
            <a:r>
              <a:rPr lang="en-US" sz="3600" dirty="0" smtClean="0"/>
              <a:t>That’s better! This will be my lightest blue tint. I have to paint this in my #1 shape. </a:t>
            </a:r>
            <a:endParaRPr lang="en-US" sz="3600" dirty="0"/>
          </a:p>
        </p:txBody>
      </p:sp>
      <p:pic>
        <p:nvPicPr>
          <p:cNvPr id="4" name="Content Placeholder 3" descr="DSCN0471.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549275" y="2190930"/>
            <a:ext cx="8042276" cy="4343400"/>
          </a:xfrm>
        </p:spPr>
      </p:pic>
    </p:spTree>
    <p:extLst>
      <p:ext uri="{BB962C8B-B14F-4D97-AF65-F5344CB8AC3E}">
        <p14:creationId xmlns:p14="http://schemas.microsoft.com/office/powerpoint/2010/main" val="878090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959977"/>
          </a:xfrm>
        </p:spPr>
        <p:txBody>
          <a:bodyPr/>
          <a:lstStyle/>
          <a:p>
            <a:pPr algn="l"/>
            <a:r>
              <a:rPr lang="en-US" sz="3600" dirty="0" smtClean="0"/>
              <a:t>See why the template and the key are important? If I didn’t have them, I would get really confused!</a:t>
            </a:r>
            <a:endParaRPr lang="en-US" sz="3600" dirty="0"/>
          </a:p>
        </p:txBody>
      </p:sp>
      <p:pic>
        <p:nvPicPr>
          <p:cNvPr id="4" name="Content Placeholder 3" descr="DSCN0472.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a:xfrm>
            <a:off x="549275" y="2353381"/>
            <a:ext cx="8042276" cy="4343400"/>
          </a:xfrm>
        </p:spPr>
      </p:pic>
    </p:spTree>
    <p:extLst>
      <p:ext uri="{BB962C8B-B14F-4D97-AF65-F5344CB8AC3E}">
        <p14:creationId xmlns:p14="http://schemas.microsoft.com/office/powerpoint/2010/main" val="3089944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915672"/>
          </a:xfrm>
        </p:spPr>
        <p:txBody>
          <a:bodyPr/>
          <a:lstStyle/>
          <a:p>
            <a:pPr algn="l"/>
            <a:r>
              <a:rPr lang="en-US" sz="3600" dirty="0" smtClean="0"/>
              <a:t>Time to mix the next tint. I’m adding a little more blue and mixing it right in. </a:t>
            </a:r>
            <a:endParaRPr lang="en-US" sz="3600" dirty="0"/>
          </a:p>
        </p:txBody>
      </p:sp>
      <p:pic>
        <p:nvPicPr>
          <p:cNvPr id="4" name="Content Placeholder 3" descr="DSCN0473.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549275" y="2294308"/>
            <a:ext cx="8042276" cy="4343400"/>
          </a:xfrm>
        </p:spPr>
      </p:pic>
    </p:spTree>
    <p:extLst>
      <p:ext uri="{BB962C8B-B14F-4D97-AF65-F5344CB8AC3E}">
        <p14:creationId xmlns:p14="http://schemas.microsoft.com/office/powerpoint/2010/main" val="4137219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3244"/>
            <a:ext cx="8042276" cy="1848613"/>
          </a:xfrm>
        </p:spPr>
        <p:txBody>
          <a:bodyPr/>
          <a:lstStyle/>
          <a:p>
            <a:pPr algn="l"/>
            <a:r>
              <a:rPr lang="en-US" sz="2800" dirty="0" smtClean="0"/>
              <a:t>Make sure you can tell the tints apart, and your shapes aren’t blending in to one big shape. You can always let the tempera dry and paint over it if you really need to</a:t>
            </a:r>
            <a:r>
              <a:rPr lang="en-US" sz="3200" dirty="0" smtClean="0"/>
              <a:t>. </a:t>
            </a:r>
            <a:endParaRPr lang="en-US" sz="3200" dirty="0"/>
          </a:p>
        </p:txBody>
      </p:sp>
      <p:pic>
        <p:nvPicPr>
          <p:cNvPr id="4" name="Content Placeholder 3" descr="DSCN0477.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549275" y="2353381"/>
            <a:ext cx="8042276" cy="4343400"/>
          </a:xfrm>
        </p:spPr>
      </p:pic>
    </p:spTree>
    <p:extLst>
      <p:ext uri="{BB962C8B-B14F-4D97-AF65-F5344CB8AC3E}">
        <p14:creationId xmlns:p14="http://schemas.microsoft.com/office/powerpoint/2010/main" val="3219618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726" y="398742"/>
            <a:ext cx="8682555" cy="6261733"/>
          </a:xfrm>
        </p:spPr>
        <p:txBody>
          <a:bodyPr/>
          <a:lstStyle/>
          <a:p>
            <a:r>
              <a:rPr lang="en-US" sz="3200" dirty="0" smtClean="0"/>
              <a:t>The color wheel is a diagram used to show us how to mix colors. There are </a:t>
            </a:r>
            <a:r>
              <a:rPr lang="en-US" sz="3200" b="1" dirty="0" smtClean="0"/>
              <a:t>12 colors </a:t>
            </a:r>
            <a:r>
              <a:rPr lang="en-US" sz="3200" dirty="0" smtClean="0"/>
              <a:t>on the color wheel. They go in order based on what colors are mixed together to make other colors. </a:t>
            </a:r>
          </a:p>
          <a:p>
            <a:r>
              <a:rPr lang="en-US" sz="3200" dirty="0" smtClean="0"/>
              <a:t>We begin with the three primary colors: </a:t>
            </a:r>
            <a:r>
              <a:rPr lang="en-US" sz="3200" dirty="0" smtClean="0">
                <a:solidFill>
                  <a:srgbClr val="FF0000"/>
                </a:solidFill>
              </a:rPr>
              <a:t>red</a:t>
            </a:r>
            <a:r>
              <a:rPr lang="en-US" sz="3200" dirty="0" smtClean="0"/>
              <a:t>, </a:t>
            </a:r>
            <a:r>
              <a:rPr lang="en-US" sz="3200" dirty="0" smtClean="0">
                <a:solidFill>
                  <a:srgbClr val="F5D300"/>
                </a:solidFill>
              </a:rPr>
              <a:t>yellow </a:t>
            </a:r>
            <a:r>
              <a:rPr lang="en-US" sz="3200" dirty="0" smtClean="0"/>
              <a:t>and </a:t>
            </a:r>
            <a:r>
              <a:rPr lang="en-US" sz="3200" dirty="0" smtClean="0">
                <a:solidFill>
                  <a:srgbClr val="0000FF"/>
                </a:solidFill>
              </a:rPr>
              <a:t>blue</a:t>
            </a:r>
            <a:r>
              <a:rPr lang="en-US" sz="3200" dirty="0" smtClean="0"/>
              <a:t>. These are called the primary colors because “primary” means “first.” You have to start with these colors to mix the others on the color wheel. The primary colors cannot be mixed any other way. </a:t>
            </a:r>
          </a:p>
          <a:p>
            <a:endParaRPr lang="en-US" dirty="0"/>
          </a:p>
        </p:txBody>
      </p:sp>
    </p:spTree>
    <p:extLst>
      <p:ext uri="{BB962C8B-B14F-4D97-AF65-F5344CB8AC3E}">
        <p14:creationId xmlns:p14="http://schemas.microsoft.com/office/powerpoint/2010/main" val="34108736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989514"/>
          </a:xfrm>
        </p:spPr>
        <p:txBody>
          <a:bodyPr/>
          <a:lstStyle/>
          <a:p>
            <a:pPr algn="l"/>
            <a:r>
              <a:rPr lang="en-US" sz="3200" dirty="0" smtClean="0"/>
              <a:t>Keep adding a little more blue and painting in each of  the different tints into the corresponding shape. My tints are done!</a:t>
            </a:r>
            <a:endParaRPr lang="en-US" sz="3200" dirty="0"/>
          </a:p>
        </p:txBody>
      </p:sp>
      <p:pic>
        <p:nvPicPr>
          <p:cNvPr id="4" name="Content Placeholder 3" descr="DSCN0480.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a:xfrm>
            <a:off x="549275" y="2309076"/>
            <a:ext cx="8042276" cy="4343400"/>
          </a:xfrm>
        </p:spPr>
      </p:pic>
    </p:spTree>
    <p:extLst>
      <p:ext uri="{BB962C8B-B14F-4D97-AF65-F5344CB8AC3E}">
        <p14:creationId xmlns:p14="http://schemas.microsoft.com/office/powerpoint/2010/main" val="3775281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915672"/>
          </a:xfrm>
        </p:spPr>
        <p:txBody>
          <a:bodyPr/>
          <a:lstStyle/>
          <a:p>
            <a:pPr algn="l"/>
            <a:r>
              <a:rPr lang="en-US" sz="3200" dirty="0" smtClean="0"/>
              <a:t>Time to mix the shades! DO NOT gray your colors by having the white get in the shades! Mix the shades separately on your palette. </a:t>
            </a:r>
            <a:endParaRPr lang="en-US" sz="3200" dirty="0"/>
          </a:p>
        </p:txBody>
      </p:sp>
      <p:pic>
        <p:nvPicPr>
          <p:cNvPr id="4" name="Content Placeholder 3" descr="DSCN0481.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549275" y="2250004"/>
            <a:ext cx="8042276" cy="4343400"/>
          </a:xfrm>
        </p:spPr>
      </p:pic>
      <p:sp>
        <p:nvSpPr>
          <p:cNvPr id="13" name="&quot;No&quot; Symbol 12"/>
          <p:cNvSpPr/>
          <p:nvPr/>
        </p:nvSpPr>
        <p:spPr>
          <a:xfrm>
            <a:off x="2706311" y="2453132"/>
            <a:ext cx="2408161" cy="1979319"/>
          </a:xfrm>
          <a:prstGeom prst="noSmoking">
            <a:avLst/>
          </a:prstGeom>
          <a:ln/>
        </p:spPr>
        <p:style>
          <a:lnRef idx="1">
            <a:schemeClr val="accent6"/>
          </a:lnRef>
          <a:fillRef idx="2">
            <a:schemeClr val="accent6"/>
          </a:fillRef>
          <a:effectRef idx="1">
            <a:schemeClr val="accent6"/>
          </a:effectRef>
          <a:fontRef idx="minor">
            <a:schemeClr val="dk1"/>
          </a:fontRef>
        </p:style>
        <p:txBody>
          <a:bodyPr/>
          <a:lstStyle/>
          <a:p>
            <a:endParaRPr lang="en-US"/>
          </a:p>
        </p:txBody>
      </p:sp>
    </p:spTree>
    <p:extLst>
      <p:ext uri="{BB962C8B-B14F-4D97-AF65-F5344CB8AC3E}">
        <p14:creationId xmlns:p14="http://schemas.microsoft.com/office/powerpoint/2010/main" val="3546946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Don</a:t>
            </a:r>
            <a:r>
              <a:rPr lang="fr-FR" sz="4400" dirty="0" smtClean="0"/>
              <a:t>’</a:t>
            </a:r>
            <a:r>
              <a:rPr lang="en-US" sz="4400" dirty="0" smtClean="0"/>
              <a:t>t forget to rinse your brush…</a:t>
            </a:r>
            <a:endParaRPr lang="en-US" sz="4400" dirty="0"/>
          </a:p>
        </p:txBody>
      </p:sp>
      <p:pic>
        <p:nvPicPr>
          <p:cNvPr id="4" name="Content Placeholder 3" descr="DSCN0482.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47805" y="1600200"/>
            <a:ext cx="9096195" cy="4912591"/>
          </a:xfrm>
        </p:spPr>
      </p:pic>
    </p:spTree>
    <p:extLst>
      <p:ext uri="{BB962C8B-B14F-4D97-AF65-F5344CB8AC3E}">
        <p14:creationId xmlns:p14="http://schemas.microsoft.com/office/powerpoint/2010/main" val="2830245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43868"/>
            <a:ext cx="8042276" cy="1336956"/>
          </a:xfrm>
        </p:spPr>
        <p:txBody>
          <a:bodyPr/>
          <a:lstStyle/>
          <a:p>
            <a:r>
              <a:rPr lang="en-US" sz="5400" dirty="0" smtClean="0"/>
              <a:t>…and dry it off. </a:t>
            </a:r>
            <a:endParaRPr lang="en-US" sz="5400" dirty="0"/>
          </a:p>
        </p:txBody>
      </p:sp>
      <p:pic>
        <p:nvPicPr>
          <p:cNvPr id="4" name="Content Placeholder 3" descr="DSCN0483.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49275" y="2323844"/>
            <a:ext cx="8042276" cy="4343400"/>
          </a:xfrm>
        </p:spPr>
      </p:pic>
    </p:spTree>
    <p:extLst>
      <p:ext uri="{BB962C8B-B14F-4D97-AF65-F5344CB8AC3E}">
        <p14:creationId xmlns:p14="http://schemas.microsoft.com/office/powerpoint/2010/main" val="2489259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900904"/>
          </a:xfrm>
        </p:spPr>
        <p:txBody>
          <a:bodyPr/>
          <a:lstStyle/>
          <a:p>
            <a:pPr algn="l"/>
            <a:r>
              <a:rPr lang="en-US" sz="3600" dirty="0" smtClean="0"/>
              <a:t>Add the black a tiny bit at a time. </a:t>
            </a:r>
            <a:r>
              <a:rPr lang="en-US" sz="3600" u="sng" dirty="0" smtClean="0"/>
              <a:t>WHEN YOU ARE MIXING SHADES, MIX THE BLACK INTO THE COLOR. </a:t>
            </a:r>
            <a:endParaRPr lang="en-US" sz="3600" u="sng" dirty="0"/>
          </a:p>
        </p:txBody>
      </p:sp>
      <p:pic>
        <p:nvPicPr>
          <p:cNvPr id="4" name="Content Placeholder 3" descr="DSCN048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49275" y="2279540"/>
            <a:ext cx="8042276" cy="4343400"/>
          </a:xfrm>
        </p:spPr>
      </p:pic>
    </p:spTree>
    <p:extLst>
      <p:ext uri="{BB962C8B-B14F-4D97-AF65-F5344CB8AC3E}">
        <p14:creationId xmlns:p14="http://schemas.microsoft.com/office/powerpoint/2010/main" val="431643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Here is my first shade. </a:t>
            </a:r>
            <a:endParaRPr lang="en-US" sz="5400" dirty="0"/>
          </a:p>
        </p:txBody>
      </p:sp>
      <p:pic>
        <p:nvPicPr>
          <p:cNvPr id="4" name="Content Placeholder 3" descr="DSCN0485.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249527" y="1954637"/>
            <a:ext cx="8740712" cy="4720605"/>
          </a:xfrm>
        </p:spPr>
      </p:pic>
    </p:spTree>
    <p:extLst>
      <p:ext uri="{BB962C8B-B14F-4D97-AF65-F5344CB8AC3E}">
        <p14:creationId xmlns:p14="http://schemas.microsoft.com/office/powerpoint/2010/main" val="26797007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35855"/>
            <a:ext cx="8042276" cy="1336956"/>
          </a:xfrm>
        </p:spPr>
        <p:txBody>
          <a:bodyPr/>
          <a:lstStyle/>
          <a:p>
            <a:pPr algn="l"/>
            <a:r>
              <a:rPr lang="en-US" sz="5400" dirty="0" smtClean="0"/>
              <a:t>I found the number and painted it in that shape. </a:t>
            </a:r>
            <a:endParaRPr lang="en-US" sz="5400" dirty="0"/>
          </a:p>
        </p:txBody>
      </p:sp>
      <p:pic>
        <p:nvPicPr>
          <p:cNvPr id="4" name="Content Placeholder 3" descr="DSCN0486.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549275" y="2338612"/>
            <a:ext cx="8042276" cy="4343400"/>
          </a:xfrm>
        </p:spPr>
      </p:pic>
    </p:spTree>
    <p:extLst>
      <p:ext uri="{BB962C8B-B14F-4D97-AF65-F5344CB8AC3E}">
        <p14:creationId xmlns:p14="http://schemas.microsoft.com/office/powerpoint/2010/main" val="37311021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3244"/>
            <a:ext cx="8042276" cy="1833845"/>
          </a:xfrm>
        </p:spPr>
        <p:txBody>
          <a:bodyPr/>
          <a:lstStyle/>
          <a:p>
            <a:pPr algn="l"/>
            <a:r>
              <a:rPr lang="en-US" sz="2800" dirty="0" smtClean="0"/>
              <a:t>Keep going, adding a little more black and painting in the different shades you create in the shape they belong in. My first wedge is now complete! Only 11 more to go…</a:t>
            </a:r>
            <a:endParaRPr lang="en-US" sz="2800" dirty="0"/>
          </a:p>
        </p:txBody>
      </p:sp>
      <p:pic>
        <p:nvPicPr>
          <p:cNvPr id="4" name="Content Placeholder 3" descr="DSCN0502.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a:xfrm>
            <a:off x="549275" y="2323844"/>
            <a:ext cx="8042276" cy="4343400"/>
          </a:xfrm>
        </p:spPr>
      </p:pic>
    </p:spTree>
    <p:extLst>
      <p:ext uri="{BB962C8B-B14F-4D97-AF65-F5344CB8AC3E}">
        <p14:creationId xmlns:p14="http://schemas.microsoft.com/office/powerpoint/2010/main" val="2689518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Work in this order:</a:t>
            </a:r>
            <a:endParaRPr lang="en-US" sz="5400" dirty="0"/>
          </a:p>
        </p:txBody>
      </p:sp>
      <p:sp>
        <p:nvSpPr>
          <p:cNvPr id="3" name="Content Placeholder 2"/>
          <p:cNvSpPr>
            <a:spLocks noGrp="1"/>
          </p:cNvSpPr>
          <p:nvPr>
            <p:ph idx="1"/>
          </p:nvPr>
        </p:nvSpPr>
        <p:spPr>
          <a:xfrm>
            <a:off x="310092" y="1600201"/>
            <a:ext cx="8579190" cy="4942128"/>
          </a:xfrm>
        </p:spPr>
        <p:txBody>
          <a:bodyPr>
            <a:noAutofit/>
          </a:bodyPr>
          <a:lstStyle/>
          <a:p>
            <a:r>
              <a:rPr lang="en-US" sz="3200" dirty="0" smtClean="0"/>
              <a:t>Primary wedges first </a:t>
            </a:r>
          </a:p>
          <a:p>
            <a:r>
              <a:rPr lang="en-US" sz="3200" dirty="0" smtClean="0"/>
              <a:t>Then secondary wedges</a:t>
            </a:r>
          </a:p>
          <a:p>
            <a:r>
              <a:rPr lang="en-US" sz="3200" dirty="0" smtClean="0"/>
              <a:t>Then intermediate wedges</a:t>
            </a:r>
          </a:p>
          <a:p>
            <a:r>
              <a:rPr lang="en-US" sz="3200" dirty="0" smtClean="0"/>
              <a:t>Try to finish about one to two wedges per class. </a:t>
            </a:r>
          </a:p>
          <a:p>
            <a:r>
              <a:rPr lang="en-US" sz="3200" dirty="0" smtClean="0"/>
              <a:t>If you mix a color, try to finish that wedge during that class period. Otherwise, you will have to re-mix the color next time. </a:t>
            </a:r>
            <a:endParaRPr lang="en-US" sz="3200" dirty="0"/>
          </a:p>
        </p:txBody>
      </p:sp>
    </p:spTree>
    <p:extLst>
      <p:ext uri="{BB962C8B-B14F-4D97-AF65-F5344CB8AC3E}">
        <p14:creationId xmlns:p14="http://schemas.microsoft.com/office/powerpoint/2010/main" val="27730871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886136"/>
          </a:xfrm>
        </p:spPr>
        <p:txBody>
          <a:bodyPr/>
          <a:lstStyle/>
          <a:p>
            <a:pPr algn="l"/>
            <a:r>
              <a:rPr lang="en-US" sz="3600" dirty="0" smtClean="0"/>
              <a:t>When you’re doing the secondary and intermediate wedges… </a:t>
            </a:r>
            <a:endParaRPr lang="en-US" sz="3600" dirty="0"/>
          </a:p>
        </p:txBody>
      </p:sp>
      <p:pic>
        <p:nvPicPr>
          <p:cNvPr id="4" name="Content Placeholder 3" descr="DSCN0499.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49275" y="2190930"/>
            <a:ext cx="8042276" cy="4343400"/>
          </a:xfrm>
        </p:spPr>
      </p:pic>
    </p:spTree>
    <p:extLst>
      <p:ext uri="{BB962C8B-B14F-4D97-AF65-F5344CB8AC3E}">
        <p14:creationId xmlns:p14="http://schemas.microsoft.com/office/powerpoint/2010/main" val="486805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46072"/>
            <a:ext cx="8042276" cy="865640"/>
          </a:xfrm>
        </p:spPr>
        <p:txBody>
          <a:bodyPr/>
          <a:lstStyle/>
          <a:p>
            <a:r>
              <a:rPr lang="en-US" sz="4800" dirty="0" smtClean="0"/>
              <a:t>From the Primary colors…</a:t>
            </a:r>
            <a:endParaRPr lang="en-US" sz="4800" dirty="0"/>
          </a:p>
        </p:txBody>
      </p:sp>
      <p:sp>
        <p:nvSpPr>
          <p:cNvPr id="3" name="Content Placeholder 2"/>
          <p:cNvSpPr>
            <a:spLocks noGrp="1"/>
          </p:cNvSpPr>
          <p:nvPr>
            <p:ph idx="1"/>
          </p:nvPr>
        </p:nvSpPr>
        <p:spPr>
          <a:xfrm>
            <a:off x="0" y="1011712"/>
            <a:ext cx="9144000" cy="5846288"/>
          </a:xfrm>
        </p:spPr>
        <p:txBody>
          <a:bodyPr>
            <a:normAutofit/>
          </a:bodyPr>
          <a:lstStyle/>
          <a:p>
            <a:r>
              <a:rPr lang="en-US" sz="3200" dirty="0" smtClean="0"/>
              <a:t>We can use the primary colors to mix the </a:t>
            </a:r>
            <a:r>
              <a:rPr lang="en-US" sz="3200" b="1" dirty="0" smtClean="0"/>
              <a:t>secondary</a:t>
            </a:r>
            <a:r>
              <a:rPr lang="en-US" sz="3200" dirty="0" smtClean="0"/>
              <a:t> colors (</a:t>
            </a:r>
            <a:r>
              <a:rPr lang="en-US" sz="3200" dirty="0" smtClean="0">
                <a:solidFill>
                  <a:srgbClr val="FF6600"/>
                </a:solidFill>
              </a:rPr>
              <a:t>orange</a:t>
            </a:r>
            <a:r>
              <a:rPr lang="en-US" sz="3200" dirty="0" smtClean="0"/>
              <a:t>, </a:t>
            </a:r>
            <a:r>
              <a:rPr lang="en-US" sz="3200" dirty="0" smtClean="0">
                <a:solidFill>
                  <a:srgbClr val="008000"/>
                </a:solidFill>
              </a:rPr>
              <a:t>green</a:t>
            </a:r>
            <a:r>
              <a:rPr lang="en-US" sz="3200" dirty="0" smtClean="0"/>
              <a:t> and </a:t>
            </a:r>
            <a:r>
              <a:rPr lang="en-US" sz="3200" dirty="0" smtClean="0">
                <a:solidFill>
                  <a:srgbClr val="660066"/>
                </a:solidFill>
              </a:rPr>
              <a:t>violet</a:t>
            </a:r>
            <a:r>
              <a:rPr lang="en-US" sz="3200" dirty="0" smtClean="0"/>
              <a:t>). </a:t>
            </a:r>
          </a:p>
          <a:p>
            <a:r>
              <a:rPr lang="en-US" sz="3200" dirty="0" smtClean="0">
                <a:solidFill>
                  <a:srgbClr val="F5D300"/>
                </a:solidFill>
              </a:rPr>
              <a:t>Yellow</a:t>
            </a:r>
            <a:r>
              <a:rPr lang="en-US" sz="3200" dirty="0" smtClean="0">
                <a:solidFill>
                  <a:srgbClr val="FFFF00"/>
                </a:solidFill>
              </a:rPr>
              <a:t> </a:t>
            </a:r>
            <a:r>
              <a:rPr lang="en-US" sz="3200" dirty="0" smtClean="0"/>
              <a:t>mixed with </a:t>
            </a:r>
            <a:r>
              <a:rPr lang="en-US" sz="3200" dirty="0" smtClean="0">
                <a:solidFill>
                  <a:schemeClr val="accent6">
                    <a:lumMod val="60000"/>
                    <a:lumOff val="40000"/>
                  </a:schemeClr>
                </a:solidFill>
              </a:rPr>
              <a:t>red</a:t>
            </a:r>
            <a:r>
              <a:rPr lang="en-US" sz="3200" dirty="0" smtClean="0"/>
              <a:t> makes </a:t>
            </a:r>
            <a:r>
              <a:rPr lang="en-US" sz="3200" u="sng" dirty="0" smtClean="0">
                <a:solidFill>
                  <a:srgbClr val="FF6600"/>
                </a:solidFill>
              </a:rPr>
              <a:t>orange</a:t>
            </a:r>
            <a:r>
              <a:rPr lang="en-US" sz="3200" dirty="0" smtClean="0"/>
              <a:t>. </a:t>
            </a:r>
          </a:p>
          <a:p>
            <a:r>
              <a:rPr lang="en-US" sz="3200" dirty="0" smtClean="0">
                <a:solidFill>
                  <a:srgbClr val="F5D300"/>
                </a:solidFill>
              </a:rPr>
              <a:t>Yellow </a:t>
            </a:r>
            <a:r>
              <a:rPr lang="en-US" sz="3200" dirty="0" smtClean="0"/>
              <a:t>mixed with </a:t>
            </a:r>
            <a:r>
              <a:rPr lang="en-US" sz="3200" dirty="0" smtClean="0">
                <a:solidFill>
                  <a:srgbClr val="0000FF"/>
                </a:solidFill>
              </a:rPr>
              <a:t>blue</a:t>
            </a:r>
            <a:r>
              <a:rPr lang="en-US" sz="3200" dirty="0" smtClean="0"/>
              <a:t> makes </a:t>
            </a:r>
            <a:r>
              <a:rPr lang="en-US" sz="3200" u="sng" dirty="0" smtClean="0">
                <a:solidFill>
                  <a:srgbClr val="008000"/>
                </a:solidFill>
              </a:rPr>
              <a:t>green</a:t>
            </a:r>
            <a:r>
              <a:rPr lang="en-US" sz="3200" dirty="0" smtClean="0"/>
              <a:t>. </a:t>
            </a:r>
          </a:p>
          <a:p>
            <a:r>
              <a:rPr lang="en-US" sz="3200" dirty="0" smtClean="0">
                <a:solidFill>
                  <a:srgbClr val="FF0000"/>
                </a:solidFill>
              </a:rPr>
              <a:t>Red</a:t>
            </a:r>
            <a:r>
              <a:rPr lang="en-US" sz="3200" dirty="0" smtClean="0"/>
              <a:t> mixed with </a:t>
            </a:r>
            <a:r>
              <a:rPr lang="en-US" sz="3200" dirty="0" smtClean="0">
                <a:solidFill>
                  <a:srgbClr val="0000FF"/>
                </a:solidFill>
              </a:rPr>
              <a:t>blue</a:t>
            </a:r>
            <a:r>
              <a:rPr lang="en-US" sz="3200" dirty="0" smtClean="0"/>
              <a:t> makes </a:t>
            </a:r>
            <a:r>
              <a:rPr lang="en-US" sz="3200" u="sng" dirty="0" smtClean="0">
                <a:solidFill>
                  <a:srgbClr val="660066"/>
                </a:solidFill>
              </a:rPr>
              <a:t>violet</a:t>
            </a:r>
            <a:r>
              <a:rPr lang="en-US" sz="3200" dirty="0" smtClean="0"/>
              <a:t>. </a:t>
            </a:r>
          </a:p>
          <a:p>
            <a:r>
              <a:rPr lang="en-US" sz="3200" dirty="0" smtClean="0"/>
              <a:t>Tip- keep the amounts almost even when mixing, but use a little more of the </a:t>
            </a:r>
            <a:r>
              <a:rPr lang="en-US" sz="3200" i="1" dirty="0" smtClean="0"/>
              <a:t>lighter</a:t>
            </a:r>
            <a:r>
              <a:rPr lang="en-US" sz="3200" dirty="0" smtClean="0"/>
              <a:t> color. </a:t>
            </a:r>
            <a:endParaRPr lang="en-US" sz="3200" dirty="0"/>
          </a:p>
        </p:txBody>
      </p:sp>
    </p:spTree>
    <p:extLst>
      <p:ext uri="{BB962C8B-B14F-4D97-AF65-F5344CB8AC3E}">
        <p14:creationId xmlns:p14="http://schemas.microsoft.com/office/powerpoint/2010/main" val="15198419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57" y="107576"/>
            <a:ext cx="8401996" cy="1782758"/>
          </a:xfrm>
        </p:spPr>
        <p:txBody>
          <a:bodyPr/>
          <a:lstStyle/>
          <a:p>
            <a:pPr algn="l"/>
            <a:r>
              <a:rPr lang="en-US" sz="3200" dirty="0" smtClean="0"/>
              <a:t>…mix up the color completely FIRST. Mix up two “piles” so you can do your tints with one and your shades with the other. </a:t>
            </a:r>
            <a:endParaRPr lang="en-US" sz="3200" dirty="0"/>
          </a:p>
        </p:txBody>
      </p:sp>
      <p:pic>
        <p:nvPicPr>
          <p:cNvPr id="4" name="Content Placeholder 3" descr="DSCN0500.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49275" y="2117089"/>
            <a:ext cx="8042276" cy="4343400"/>
          </a:xfrm>
        </p:spPr>
      </p:pic>
      <p:sp>
        <p:nvSpPr>
          <p:cNvPr id="5" name="TextBox 4"/>
          <p:cNvSpPr txBox="1"/>
          <p:nvPr/>
        </p:nvSpPr>
        <p:spPr>
          <a:xfrm>
            <a:off x="5871953" y="3530035"/>
            <a:ext cx="2719598" cy="461665"/>
          </a:xfrm>
          <a:prstGeom prst="rect">
            <a:avLst/>
          </a:prstGeom>
          <a:noFill/>
        </p:spPr>
        <p:txBody>
          <a:bodyPr wrap="square" rtlCol="0">
            <a:spAutoFit/>
          </a:bodyPr>
          <a:lstStyle/>
          <a:p>
            <a:r>
              <a:rPr lang="en-US" sz="2400" dirty="0" smtClean="0">
                <a:solidFill>
                  <a:srgbClr val="FF4040"/>
                </a:solidFill>
              </a:rPr>
              <a:t>This times two! </a:t>
            </a:r>
            <a:endParaRPr lang="en-US" sz="2400" dirty="0">
              <a:solidFill>
                <a:srgbClr val="FF4040"/>
              </a:solidFill>
            </a:endParaRPr>
          </a:p>
        </p:txBody>
      </p:sp>
    </p:spTree>
    <p:extLst>
      <p:ext uri="{BB962C8B-B14F-4D97-AF65-F5344CB8AC3E}">
        <p14:creationId xmlns:p14="http://schemas.microsoft.com/office/powerpoint/2010/main" val="34563688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2941"/>
            <a:ext cx="8042276" cy="1336956"/>
          </a:xfrm>
        </p:spPr>
        <p:txBody>
          <a:bodyPr/>
          <a:lstStyle/>
          <a:p>
            <a:pPr algn="l"/>
            <a:r>
              <a:rPr lang="en-US" dirty="0" smtClean="0"/>
              <a:t>Time to clean up! Rinse the palette in the sink. </a:t>
            </a:r>
            <a:endParaRPr lang="en-US" dirty="0"/>
          </a:p>
        </p:txBody>
      </p:sp>
      <p:pic>
        <p:nvPicPr>
          <p:cNvPr id="4" name="Content Placeholder 3" descr="DSCN0488.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549275" y="2220467"/>
            <a:ext cx="8042276" cy="4343400"/>
          </a:xfrm>
        </p:spPr>
      </p:pic>
    </p:spTree>
    <p:extLst>
      <p:ext uri="{BB962C8B-B14F-4D97-AF65-F5344CB8AC3E}">
        <p14:creationId xmlns:p14="http://schemas.microsoft.com/office/powerpoint/2010/main" val="29994342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40491"/>
            <a:ext cx="8042276" cy="1336956"/>
          </a:xfrm>
        </p:spPr>
        <p:txBody>
          <a:bodyPr/>
          <a:lstStyle/>
          <a:p>
            <a:r>
              <a:rPr lang="en-US" dirty="0" smtClean="0"/>
              <a:t>Use a sponge and toothbrush…</a:t>
            </a:r>
            <a:endParaRPr lang="en-US" dirty="0"/>
          </a:p>
        </p:txBody>
      </p:sp>
      <p:pic>
        <p:nvPicPr>
          <p:cNvPr id="4" name="Content Placeholder 3" descr="DSCN0490.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343050" y="1733115"/>
            <a:ext cx="8248501" cy="4454776"/>
          </a:xfrm>
        </p:spPr>
      </p:pic>
    </p:spTree>
    <p:extLst>
      <p:ext uri="{BB962C8B-B14F-4D97-AF65-F5344CB8AC3E}">
        <p14:creationId xmlns:p14="http://schemas.microsoft.com/office/powerpoint/2010/main" val="6078025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…until the palette is clean…</a:t>
            </a:r>
            <a:endParaRPr lang="en-US" dirty="0"/>
          </a:p>
        </p:txBody>
      </p:sp>
      <p:pic>
        <p:nvPicPr>
          <p:cNvPr id="4" name="Content Placeholder 3" descr="DSCN0491.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313230" y="1600201"/>
            <a:ext cx="8904781" cy="4809214"/>
          </a:xfrm>
        </p:spPr>
      </p:pic>
    </p:spTree>
    <p:extLst>
      <p:ext uri="{BB962C8B-B14F-4D97-AF65-F5344CB8AC3E}">
        <p14:creationId xmlns:p14="http://schemas.microsoft.com/office/powerpoint/2010/main" val="40023303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76782"/>
            <a:ext cx="8042276" cy="1336956"/>
          </a:xfrm>
        </p:spPr>
        <p:txBody>
          <a:bodyPr/>
          <a:lstStyle/>
          <a:p>
            <a:pPr algn="l"/>
            <a:r>
              <a:rPr lang="en-US" dirty="0" smtClean="0"/>
              <a:t>…then rinse the sponge and wring it out. </a:t>
            </a:r>
            <a:endParaRPr lang="en-US" dirty="0"/>
          </a:p>
        </p:txBody>
      </p:sp>
      <p:pic>
        <p:nvPicPr>
          <p:cNvPr id="4" name="Content Placeholder 3" descr="DSCN0492.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49275" y="2264772"/>
            <a:ext cx="8042276" cy="4343400"/>
          </a:xfrm>
        </p:spPr>
      </p:pic>
    </p:spTree>
    <p:extLst>
      <p:ext uri="{BB962C8B-B14F-4D97-AF65-F5344CB8AC3E}">
        <p14:creationId xmlns:p14="http://schemas.microsoft.com/office/powerpoint/2010/main" val="38275349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02941"/>
            <a:ext cx="8042276" cy="1336956"/>
          </a:xfrm>
        </p:spPr>
        <p:txBody>
          <a:bodyPr/>
          <a:lstStyle/>
          <a:p>
            <a:pPr algn="l"/>
            <a:r>
              <a:rPr lang="en-US" dirty="0" smtClean="0"/>
              <a:t>Rinse the brushes with soap until the water runs clear. </a:t>
            </a:r>
            <a:endParaRPr lang="en-US" dirty="0"/>
          </a:p>
        </p:txBody>
      </p:sp>
      <p:pic>
        <p:nvPicPr>
          <p:cNvPr id="4" name="Content Placeholder 3" descr="DSCN0494.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549275" y="2131857"/>
            <a:ext cx="8042276" cy="4343400"/>
          </a:xfrm>
        </p:spPr>
      </p:pic>
    </p:spTree>
    <p:extLst>
      <p:ext uri="{BB962C8B-B14F-4D97-AF65-F5344CB8AC3E}">
        <p14:creationId xmlns:p14="http://schemas.microsoft.com/office/powerpoint/2010/main" val="35103686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24465"/>
            <a:ext cx="8042276" cy="1336956"/>
          </a:xfrm>
        </p:spPr>
        <p:txBody>
          <a:bodyPr/>
          <a:lstStyle/>
          <a:p>
            <a:r>
              <a:rPr lang="en-US" sz="4800" dirty="0" smtClean="0"/>
              <a:t>Wash any and all globs of paint down the drain. </a:t>
            </a:r>
            <a:endParaRPr lang="en-US" sz="4800" dirty="0"/>
          </a:p>
        </p:txBody>
      </p:sp>
      <p:pic>
        <p:nvPicPr>
          <p:cNvPr id="4" name="Content Placeholder 3" descr="DSCN0493.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a:xfrm>
            <a:off x="549275" y="2101090"/>
            <a:ext cx="8042276" cy="4343400"/>
          </a:xfrm>
        </p:spPr>
      </p:pic>
    </p:spTree>
    <p:extLst>
      <p:ext uri="{BB962C8B-B14F-4D97-AF65-F5344CB8AC3E}">
        <p14:creationId xmlns:p14="http://schemas.microsoft.com/office/powerpoint/2010/main" val="20018683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Rinse your cup. </a:t>
            </a:r>
            <a:endParaRPr lang="en-US" sz="5400" dirty="0"/>
          </a:p>
        </p:txBody>
      </p:sp>
      <p:pic>
        <p:nvPicPr>
          <p:cNvPr id="4" name="Content Placeholder 3" descr="DSCN0495.JPG"/>
          <p:cNvPicPr>
            <a:picLocks noGrp="1" noChangeAspect="1"/>
          </p:cNvPicPr>
          <p:nvPr>
            <p:ph idx="1"/>
          </p:nvPr>
        </p:nvPicPr>
        <p:blipFill>
          <a:blip r:embed="rId2" cstate="email">
            <a:extLst>
              <a:ext uri="{28A0092B-C50C-407E-A947-70E740481C1C}">
                <a14:useLocalDpi xmlns:a14="http://schemas.microsoft.com/office/drawing/2010/main"/>
              </a:ext>
            </a:extLst>
          </a:blip>
          <a:srcRect l="-19459" r="-19459"/>
          <a:stretch>
            <a:fillRect/>
          </a:stretch>
        </p:blipFill>
        <p:spPr/>
      </p:pic>
    </p:spTree>
    <p:extLst>
      <p:ext uri="{BB962C8B-B14F-4D97-AF65-F5344CB8AC3E}">
        <p14:creationId xmlns:p14="http://schemas.microsoft.com/office/powerpoint/2010/main" val="8887336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Brushes should be UP!</a:t>
            </a:r>
            <a:endParaRPr lang="en-US" sz="5400" dirty="0"/>
          </a:p>
        </p:txBody>
      </p:sp>
      <p:pic>
        <p:nvPicPr>
          <p:cNvPr id="4" name="Content Placeholder 3" descr="DSCN0496.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289049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73404"/>
            <a:ext cx="8042276" cy="1336956"/>
          </a:xfrm>
        </p:spPr>
        <p:txBody>
          <a:bodyPr/>
          <a:lstStyle/>
          <a:p>
            <a:r>
              <a:rPr lang="en-US" sz="4800" dirty="0" smtClean="0"/>
              <a:t>Stack the cups nice and neatly!</a:t>
            </a:r>
            <a:endParaRPr lang="en-US" sz="4800" dirty="0"/>
          </a:p>
        </p:txBody>
      </p:sp>
      <p:pic>
        <p:nvPicPr>
          <p:cNvPr id="4" name="Content Placeholder 3" descr="DSCN0497.JPG"/>
          <p:cNvPicPr>
            <a:picLocks noGrp="1" noChangeAspect="1"/>
          </p:cNvPicPr>
          <p:nvPr>
            <p:ph idx="1"/>
          </p:nvPr>
        </p:nvPicPr>
        <p:blipFill>
          <a:blip r:embed="rId2" cstate="email">
            <a:extLst>
              <a:ext uri="{28A0092B-C50C-407E-A947-70E740481C1C}">
                <a14:useLocalDpi xmlns:a14="http://schemas.microsoft.com/office/drawing/2010/main"/>
              </a:ext>
            </a:extLst>
          </a:blip>
          <a:srcRect l="-73472" r="-73472"/>
          <a:stretch>
            <a:fillRect/>
          </a:stretch>
        </p:blipFill>
        <p:spPr>
          <a:xfrm>
            <a:off x="549274" y="1890334"/>
            <a:ext cx="8310475" cy="4643996"/>
          </a:xfrm>
        </p:spPr>
      </p:pic>
    </p:spTree>
    <p:extLst>
      <p:ext uri="{BB962C8B-B14F-4D97-AF65-F5344CB8AC3E}">
        <p14:creationId xmlns:p14="http://schemas.microsoft.com/office/powerpoint/2010/main" val="931525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dirty="0" smtClean="0"/>
              <a:t>We can also use the primary colors to get the </a:t>
            </a:r>
            <a:r>
              <a:rPr lang="en-US" b="1" u="sng" dirty="0" smtClean="0"/>
              <a:t>intermediate </a:t>
            </a:r>
            <a:r>
              <a:rPr lang="en-US" dirty="0" smtClean="0"/>
              <a:t>colors by changing the ratio that we use. The intermediate colors are </a:t>
            </a:r>
            <a:r>
              <a:rPr lang="en-US" dirty="0" smtClean="0">
                <a:solidFill>
                  <a:schemeClr val="accent6">
                    <a:lumMod val="75000"/>
                  </a:schemeClr>
                </a:solidFill>
              </a:rPr>
              <a:t>red-violet</a:t>
            </a:r>
            <a:r>
              <a:rPr lang="en-US" dirty="0" smtClean="0"/>
              <a:t>, </a:t>
            </a:r>
            <a:r>
              <a:rPr lang="en-US" dirty="0" smtClean="0">
                <a:solidFill>
                  <a:schemeClr val="accent3">
                    <a:lumMod val="75000"/>
                  </a:schemeClr>
                </a:solidFill>
              </a:rPr>
              <a:t>red-orange</a:t>
            </a:r>
            <a:r>
              <a:rPr lang="en-US" dirty="0" smtClean="0"/>
              <a:t>, </a:t>
            </a:r>
            <a:r>
              <a:rPr lang="en-US" dirty="0" smtClean="0">
                <a:solidFill>
                  <a:schemeClr val="accent4">
                    <a:lumMod val="60000"/>
                    <a:lumOff val="40000"/>
                  </a:schemeClr>
                </a:solidFill>
              </a:rPr>
              <a:t>yellow-orange</a:t>
            </a:r>
            <a:r>
              <a:rPr lang="en-US" dirty="0" smtClean="0"/>
              <a:t>, </a:t>
            </a:r>
            <a:r>
              <a:rPr lang="en-US" dirty="0" smtClean="0">
                <a:solidFill>
                  <a:srgbClr val="88E95C"/>
                </a:solidFill>
              </a:rPr>
              <a:t>yellow-green</a:t>
            </a:r>
            <a:r>
              <a:rPr lang="en-US" dirty="0" smtClean="0"/>
              <a:t>, </a:t>
            </a:r>
            <a:r>
              <a:rPr lang="en-US" dirty="0" smtClean="0">
                <a:solidFill>
                  <a:schemeClr val="bg2">
                    <a:lumMod val="50000"/>
                  </a:schemeClr>
                </a:solidFill>
              </a:rPr>
              <a:t>blue-green</a:t>
            </a:r>
            <a:r>
              <a:rPr lang="en-US" dirty="0" smtClean="0"/>
              <a:t>, and </a:t>
            </a:r>
            <a:r>
              <a:rPr lang="en-US" dirty="0" smtClean="0">
                <a:solidFill>
                  <a:srgbClr val="350F59"/>
                </a:solidFill>
              </a:rPr>
              <a:t>blue-violet</a:t>
            </a:r>
            <a:r>
              <a:rPr lang="en-US" dirty="0" smtClean="0"/>
              <a:t>. </a:t>
            </a:r>
          </a:p>
          <a:p>
            <a:r>
              <a:rPr lang="en-US" dirty="0" smtClean="0"/>
              <a:t>The name of the intermediate colors comes from the two colors mixed together to create them (the rule is that the primary color comes </a:t>
            </a:r>
            <a:r>
              <a:rPr lang="en-US" i="1" dirty="0" smtClean="0"/>
              <a:t>FIRST</a:t>
            </a:r>
            <a:r>
              <a:rPr lang="en-US" dirty="0" smtClean="0"/>
              <a:t> in the name.) We need to call the intermediate colors by their proper name. We don’t call them “teal,” “lime,” “maroon,” or things like that. </a:t>
            </a:r>
          </a:p>
          <a:p>
            <a:r>
              <a:rPr lang="en-US" dirty="0" smtClean="0"/>
              <a:t>Remember, you typically need more of the lighter color when mixing. Keep this in mind with your color ratio’s when mixing. </a:t>
            </a:r>
          </a:p>
          <a:p>
            <a:r>
              <a:rPr lang="en-US" dirty="0" smtClean="0"/>
              <a:t>The next slide will show you how to mix the intermediate colors. </a:t>
            </a:r>
            <a:endParaRPr lang="en-US" dirty="0"/>
          </a:p>
        </p:txBody>
      </p:sp>
    </p:spTree>
    <p:extLst>
      <p:ext uri="{BB962C8B-B14F-4D97-AF65-F5344CB8AC3E}">
        <p14:creationId xmlns:p14="http://schemas.microsoft.com/office/powerpoint/2010/main" val="15254829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8061"/>
            <a:ext cx="8042276" cy="884314"/>
          </a:xfrm>
        </p:spPr>
        <p:txBody>
          <a:bodyPr/>
          <a:lstStyle/>
          <a:p>
            <a:r>
              <a:rPr lang="en-US" sz="5400" dirty="0" smtClean="0"/>
              <a:t>Other stuff…</a:t>
            </a:r>
            <a:endParaRPr lang="en-US" sz="5400" dirty="0"/>
          </a:p>
        </p:txBody>
      </p:sp>
      <p:sp>
        <p:nvSpPr>
          <p:cNvPr id="3" name="Content Placeholder 2"/>
          <p:cNvSpPr>
            <a:spLocks noGrp="1"/>
          </p:cNvSpPr>
          <p:nvPr>
            <p:ph idx="1"/>
          </p:nvPr>
        </p:nvSpPr>
        <p:spPr>
          <a:xfrm>
            <a:off x="0" y="1002375"/>
            <a:ext cx="9144000" cy="5855625"/>
          </a:xfrm>
        </p:spPr>
        <p:txBody>
          <a:bodyPr>
            <a:normAutofit/>
          </a:bodyPr>
          <a:lstStyle/>
          <a:p>
            <a:r>
              <a:rPr lang="en-US" sz="3200" dirty="0" smtClean="0"/>
              <a:t>Don’t forget to wipe the table tops. </a:t>
            </a:r>
          </a:p>
          <a:p>
            <a:r>
              <a:rPr lang="en-US" sz="3200" dirty="0" smtClean="0"/>
              <a:t>Put the paint back where it belongs. </a:t>
            </a:r>
          </a:p>
          <a:p>
            <a:r>
              <a:rPr lang="en-US" sz="3200" dirty="0" smtClean="0"/>
              <a:t>You will store your work in your shelf. </a:t>
            </a:r>
          </a:p>
          <a:p>
            <a:r>
              <a:rPr lang="en-US" sz="3200" dirty="0" smtClean="0"/>
              <a:t>Tempera takes about ten minutes to dry completely.</a:t>
            </a:r>
          </a:p>
          <a:p>
            <a:r>
              <a:rPr lang="en-US" sz="3200" dirty="0" smtClean="0"/>
              <a:t>Tempera lightens a little as it dries, so your colors may change slightly. </a:t>
            </a:r>
            <a:endParaRPr lang="en-US" sz="3200" dirty="0"/>
          </a:p>
        </p:txBody>
      </p:sp>
    </p:spTree>
    <p:extLst>
      <p:ext uri="{BB962C8B-B14F-4D97-AF65-F5344CB8AC3E}">
        <p14:creationId xmlns:p14="http://schemas.microsoft.com/office/powerpoint/2010/main" val="41160059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7348"/>
            <a:ext cx="8042276" cy="1015032"/>
          </a:xfrm>
        </p:spPr>
        <p:txBody>
          <a:bodyPr/>
          <a:lstStyle/>
          <a:p>
            <a:r>
              <a:rPr lang="en-US" sz="5400" dirty="0" smtClean="0"/>
              <a:t>Due Date Information</a:t>
            </a:r>
            <a:endParaRPr lang="en-US" sz="5400" dirty="0"/>
          </a:p>
        </p:txBody>
      </p:sp>
      <p:sp>
        <p:nvSpPr>
          <p:cNvPr id="3" name="Content Placeholder 2"/>
          <p:cNvSpPr>
            <a:spLocks noGrp="1"/>
          </p:cNvSpPr>
          <p:nvPr>
            <p:ph idx="1"/>
          </p:nvPr>
        </p:nvSpPr>
        <p:spPr>
          <a:xfrm>
            <a:off x="0" y="1052380"/>
            <a:ext cx="9144000" cy="5805620"/>
          </a:xfrm>
        </p:spPr>
        <p:txBody>
          <a:bodyPr>
            <a:normAutofit/>
          </a:bodyPr>
          <a:lstStyle/>
          <a:p>
            <a:r>
              <a:rPr lang="en-US" sz="2800" dirty="0" smtClean="0"/>
              <a:t>You will have </a:t>
            </a:r>
            <a:r>
              <a:rPr lang="en-US" sz="2800" dirty="0" smtClean="0"/>
              <a:t>13 </a:t>
            </a:r>
            <a:r>
              <a:rPr lang="en-US" sz="2800" dirty="0" smtClean="0"/>
              <a:t>classes to complete this project. </a:t>
            </a:r>
          </a:p>
          <a:p>
            <a:r>
              <a:rPr lang="en-US" sz="2800" dirty="0" smtClean="0"/>
              <a:t>Your work is due with your rubric on </a:t>
            </a:r>
            <a:r>
              <a:rPr lang="en-US" sz="2800" dirty="0" smtClean="0"/>
              <a:t>Feb 2</a:t>
            </a:r>
            <a:r>
              <a:rPr lang="en-US" sz="2800" baseline="30000" dirty="0" smtClean="0"/>
              <a:t>nd</a:t>
            </a:r>
            <a:r>
              <a:rPr lang="en-US" sz="2800" dirty="0" smtClean="0"/>
              <a:t> 3B or Feb 5 2A</a:t>
            </a:r>
            <a:endParaRPr lang="en-US" sz="2800" dirty="0" smtClean="0"/>
          </a:p>
          <a:p>
            <a:r>
              <a:rPr lang="en-US" sz="2800" dirty="0" smtClean="0"/>
              <a:t>Take your time with your work. These will come out great if you know what you’re doing and work hard. Anyone can make a great color wheel if they put the effort in. </a:t>
            </a:r>
          </a:p>
          <a:p>
            <a:r>
              <a:rPr lang="en-US" sz="2800" dirty="0" smtClean="0"/>
              <a:t>If you are behind, get caught up along the way instead of at the end (you will get overwhelmed; I cannot allow paint to go home). </a:t>
            </a:r>
          </a:p>
          <a:p>
            <a:pPr marL="0" indent="0">
              <a:buNone/>
            </a:pPr>
            <a:endParaRPr lang="en-US" dirty="0"/>
          </a:p>
        </p:txBody>
      </p:sp>
    </p:spTree>
    <p:extLst>
      <p:ext uri="{BB962C8B-B14F-4D97-AF65-F5344CB8AC3E}">
        <p14:creationId xmlns:p14="http://schemas.microsoft.com/office/powerpoint/2010/main" val="1903943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356" y="146072"/>
            <a:ext cx="8346091" cy="865640"/>
          </a:xfrm>
        </p:spPr>
        <p:txBody>
          <a:bodyPr/>
          <a:lstStyle/>
          <a:p>
            <a:r>
              <a:rPr lang="en-US" dirty="0" smtClean="0"/>
              <a:t>Intermediate colors (mixing)</a:t>
            </a:r>
            <a:endParaRPr lang="en-US" dirty="0"/>
          </a:p>
        </p:txBody>
      </p:sp>
      <p:sp>
        <p:nvSpPr>
          <p:cNvPr id="3" name="Content Placeholder 2"/>
          <p:cNvSpPr>
            <a:spLocks noGrp="1"/>
          </p:cNvSpPr>
          <p:nvPr>
            <p:ph idx="1"/>
          </p:nvPr>
        </p:nvSpPr>
        <p:spPr>
          <a:xfrm>
            <a:off x="0" y="1157784"/>
            <a:ext cx="9144000" cy="5700216"/>
          </a:xfrm>
        </p:spPr>
        <p:txBody>
          <a:bodyPr>
            <a:normAutofit/>
          </a:bodyPr>
          <a:lstStyle/>
          <a:p>
            <a:r>
              <a:rPr lang="en-US" sz="2800" u="sng" dirty="0">
                <a:solidFill>
                  <a:schemeClr val="accent6">
                    <a:lumMod val="75000"/>
                  </a:schemeClr>
                </a:solidFill>
              </a:rPr>
              <a:t>red-</a:t>
            </a:r>
            <a:r>
              <a:rPr lang="en-US" sz="2800" u="sng" dirty="0" smtClean="0">
                <a:solidFill>
                  <a:schemeClr val="accent6">
                    <a:lumMod val="75000"/>
                  </a:schemeClr>
                </a:solidFill>
              </a:rPr>
              <a:t>violet- </a:t>
            </a:r>
            <a:r>
              <a:rPr lang="en-US" sz="2800" dirty="0" smtClean="0">
                <a:solidFill>
                  <a:schemeClr val="accent6">
                    <a:lumMod val="60000"/>
                    <a:lumOff val="40000"/>
                  </a:schemeClr>
                </a:solidFill>
              </a:rPr>
              <a:t>red</a:t>
            </a:r>
            <a:r>
              <a:rPr lang="en-US" sz="2800" dirty="0" smtClean="0">
                <a:solidFill>
                  <a:schemeClr val="tx1"/>
                </a:solidFill>
              </a:rPr>
              <a:t> + </a:t>
            </a:r>
            <a:r>
              <a:rPr lang="en-US" sz="2800" dirty="0" smtClean="0">
                <a:solidFill>
                  <a:srgbClr val="660066"/>
                </a:solidFill>
              </a:rPr>
              <a:t>violet</a:t>
            </a:r>
            <a:r>
              <a:rPr lang="en-US" sz="2800" dirty="0" smtClean="0">
                <a:solidFill>
                  <a:schemeClr val="tx1"/>
                </a:solidFill>
              </a:rPr>
              <a:t> (same as </a:t>
            </a:r>
            <a:r>
              <a:rPr lang="en-US" sz="2800" dirty="0" smtClean="0">
                <a:solidFill>
                  <a:schemeClr val="accent6">
                    <a:lumMod val="60000"/>
                    <a:lumOff val="40000"/>
                  </a:schemeClr>
                </a:solidFill>
              </a:rPr>
              <a:t>red</a:t>
            </a:r>
            <a:r>
              <a:rPr lang="en-US" sz="2800" dirty="0" smtClean="0">
                <a:solidFill>
                  <a:schemeClr val="tx1"/>
                </a:solidFill>
              </a:rPr>
              <a:t> with a little </a:t>
            </a:r>
            <a:r>
              <a:rPr lang="en-US" sz="2800" dirty="0" smtClean="0">
                <a:solidFill>
                  <a:srgbClr val="0000FF"/>
                </a:solidFill>
              </a:rPr>
              <a:t>blue</a:t>
            </a:r>
            <a:r>
              <a:rPr lang="en-US" sz="2800" dirty="0" smtClean="0">
                <a:solidFill>
                  <a:schemeClr val="tx1"/>
                </a:solidFill>
              </a:rPr>
              <a:t>)</a:t>
            </a:r>
            <a:endParaRPr lang="en-US" sz="2800" dirty="0" smtClean="0"/>
          </a:p>
          <a:p>
            <a:r>
              <a:rPr lang="en-US" sz="2800" u="sng" dirty="0" smtClean="0">
                <a:solidFill>
                  <a:schemeClr val="accent3">
                    <a:lumMod val="75000"/>
                  </a:schemeClr>
                </a:solidFill>
              </a:rPr>
              <a:t>red</a:t>
            </a:r>
            <a:r>
              <a:rPr lang="en-US" sz="2800" u="sng" dirty="0">
                <a:solidFill>
                  <a:schemeClr val="accent3">
                    <a:lumMod val="75000"/>
                  </a:schemeClr>
                </a:solidFill>
              </a:rPr>
              <a:t>-</a:t>
            </a:r>
            <a:r>
              <a:rPr lang="en-US" sz="2800" u="sng" dirty="0" smtClean="0">
                <a:solidFill>
                  <a:schemeClr val="accent3">
                    <a:lumMod val="75000"/>
                  </a:schemeClr>
                </a:solidFill>
              </a:rPr>
              <a:t>orange- </a:t>
            </a:r>
            <a:r>
              <a:rPr lang="en-US" sz="2800" dirty="0" smtClean="0">
                <a:solidFill>
                  <a:schemeClr val="accent6">
                    <a:lumMod val="60000"/>
                    <a:lumOff val="40000"/>
                  </a:schemeClr>
                </a:solidFill>
              </a:rPr>
              <a:t>red</a:t>
            </a:r>
            <a:r>
              <a:rPr lang="en-US" sz="2800" dirty="0" smtClean="0">
                <a:solidFill>
                  <a:schemeClr val="tx1"/>
                </a:solidFill>
              </a:rPr>
              <a:t> + </a:t>
            </a:r>
            <a:r>
              <a:rPr lang="en-US" sz="2800" dirty="0" smtClean="0">
                <a:solidFill>
                  <a:srgbClr val="FF6600"/>
                </a:solidFill>
              </a:rPr>
              <a:t>orange</a:t>
            </a:r>
            <a:r>
              <a:rPr lang="en-US" sz="2800" dirty="0" smtClean="0">
                <a:solidFill>
                  <a:schemeClr val="tx1"/>
                </a:solidFill>
              </a:rPr>
              <a:t> (same as </a:t>
            </a:r>
            <a:r>
              <a:rPr lang="en-US" sz="2800" dirty="0" smtClean="0">
                <a:solidFill>
                  <a:schemeClr val="accent6">
                    <a:lumMod val="60000"/>
                    <a:lumOff val="40000"/>
                  </a:schemeClr>
                </a:solidFill>
              </a:rPr>
              <a:t>red</a:t>
            </a:r>
            <a:r>
              <a:rPr lang="en-US" sz="2800" dirty="0" smtClean="0">
                <a:solidFill>
                  <a:schemeClr val="tx1"/>
                </a:solidFill>
              </a:rPr>
              <a:t> with </a:t>
            </a:r>
            <a:r>
              <a:rPr lang="en-US" sz="2800" dirty="0" smtClean="0">
                <a:solidFill>
                  <a:srgbClr val="F5D300"/>
                </a:solidFill>
              </a:rPr>
              <a:t>yellow</a:t>
            </a:r>
            <a:r>
              <a:rPr lang="en-US" sz="2800" dirty="0" smtClean="0">
                <a:solidFill>
                  <a:schemeClr val="tx1"/>
                </a:solidFill>
              </a:rPr>
              <a:t>)</a:t>
            </a:r>
            <a:endParaRPr lang="en-US" sz="2800" dirty="0"/>
          </a:p>
          <a:p>
            <a:r>
              <a:rPr lang="en-US" sz="2800" u="sng" dirty="0" smtClean="0">
                <a:solidFill>
                  <a:schemeClr val="accent4"/>
                </a:solidFill>
              </a:rPr>
              <a:t>yellow</a:t>
            </a:r>
            <a:r>
              <a:rPr lang="en-US" sz="2800" u="sng" dirty="0">
                <a:solidFill>
                  <a:schemeClr val="accent4"/>
                </a:solidFill>
              </a:rPr>
              <a:t>-</a:t>
            </a:r>
            <a:r>
              <a:rPr lang="en-US" sz="2800" u="sng" dirty="0" smtClean="0">
                <a:solidFill>
                  <a:schemeClr val="accent4"/>
                </a:solidFill>
              </a:rPr>
              <a:t>orange-</a:t>
            </a:r>
            <a:r>
              <a:rPr lang="en-US" sz="2800" u="sng" dirty="0" smtClean="0">
                <a:solidFill>
                  <a:schemeClr val="accent4">
                    <a:lumMod val="60000"/>
                    <a:lumOff val="40000"/>
                  </a:schemeClr>
                </a:solidFill>
              </a:rPr>
              <a:t> </a:t>
            </a:r>
            <a:r>
              <a:rPr lang="en-US" sz="2800" dirty="0" smtClean="0">
                <a:solidFill>
                  <a:srgbClr val="F5D300"/>
                </a:solidFill>
              </a:rPr>
              <a:t>yellow </a:t>
            </a:r>
            <a:r>
              <a:rPr lang="en-US" sz="2800" dirty="0" smtClean="0">
                <a:solidFill>
                  <a:srgbClr val="000000"/>
                </a:solidFill>
              </a:rPr>
              <a:t>+ </a:t>
            </a:r>
            <a:r>
              <a:rPr lang="en-US" sz="2800" dirty="0" smtClean="0">
                <a:solidFill>
                  <a:srgbClr val="FF6600"/>
                </a:solidFill>
              </a:rPr>
              <a:t>orange</a:t>
            </a:r>
            <a:r>
              <a:rPr lang="en-US" sz="2800" dirty="0" smtClean="0">
                <a:solidFill>
                  <a:srgbClr val="000000"/>
                </a:solidFill>
              </a:rPr>
              <a:t> (same as </a:t>
            </a:r>
            <a:r>
              <a:rPr lang="en-US" sz="2800" dirty="0" smtClean="0">
                <a:solidFill>
                  <a:srgbClr val="F5D300"/>
                </a:solidFill>
              </a:rPr>
              <a:t>yellow </a:t>
            </a:r>
            <a:r>
              <a:rPr lang="en-US" sz="2800" dirty="0" smtClean="0">
                <a:solidFill>
                  <a:srgbClr val="000000"/>
                </a:solidFill>
              </a:rPr>
              <a:t>with a little </a:t>
            </a:r>
            <a:r>
              <a:rPr lang="en-US" sz="2800" dirty="0" smtClean="0">
                <a:solidFill>
                  <a:srgbClr val="FF0000"/>
                </a:solidFill>
              </a:rPr>
              <a:t>red</a:t>
            </a:r>
            <a:r>
              <a:rPr lang="en-US" sz="2800" dirty="0" smtClean="0">
                <a:solidFill>
                  <a:srgbClr val="000000"/>
                </a:solidFill>
              </a:rPr>
              <a:t>)</a:t>
            </a:r>
            <a:endParaRPr lang="en-US" sz="2800" dirty="0" smtClean="0"/>
          </a:p>
          <a:p>
            <a:r>
              <a:rPr lang="en-US" sz="2800" dirty="0" smtClean="0"/>
              <a:t> </a:t>
            </a:r>
            <a:r>
              <a:rPr lang="en-US" sz="2800" u="sng" dirty="0">
                <a:solidFill>
                  <a:srgbClr val="88E95C"/>
                </a:solidFill>
              </a:rPr>
              <a:t>yellow-</a:t>
            </a:r>
            <a:r>
              <a:rPr lang="en-US" sz="2800" u="sng" dirty="0" smtClean="0">
                <a:solidFill>
                  <a:srgbClr val="88E95C"/>
                </a:solidFill>
              </a:rPr>
              <a:t>green-</a:t>
            </a:r>
            <a:r>
              <a:rPr lang="en-US" sz="2800" u="sng" dirty="0" smtClean="0">
                <a:solidFill>
                  <a:schemeClr val="accent5">
                    <a:lumMod val="60000"/>
                    <a:lumOff val="40000"/>
                  </a:schemeClr>
                </a:solidFill>
              </a:rPr>
              <a:t> </a:t>
            </a:r>
            <a:r>
              <a:rPr lang="en-US" sz="2800" dirty="0" smtClean="0">
                <a:solidFill>
                  <a:srgbClr val="F5D300"/>
                </a:solidFill>
              </a:rPr>
              <a:t>yellow </a:t>
            </a:r>
            <a:r>
              <a:rPr lang="en-US" sz="2800" dirty="0" smtClean="0">
                <a:solidFill>
                  <a:srgbClr val="000000"/>
                </a:solidFill>
              </a:rPr>
              <a:t>+ </a:t>
            </a:r>
            <a:r>
              <a:rPr lang="en-US" sz="2800" dirty="0" smtClean="0">
                <a:solidFill>
                  <a:srgbClr val="008000"/>
                </a:solidFill>
              </a:rPr>
              <a:t>green</a:t>
            </a:r>
            <a:r>
              <a:rPr lang="en-US" sz="2800" dirty="0" smtClean="0">
                <a:solidFill>
                  <a:srgbClr val="000000"/>
                </a:solidFill>
              </a:rPr>
              <a:t> (same as </a:t>
            </a:r>
            <a:r>
              <a:rPr lang="en-US" sz="2800" dirty="0" smtClean="0">
                <a:solidFill>
                  <a:srgbClr val="F5D300"/>
                </a:solidFill>
              </a:rPr>
              <a:t>yellow </a:t>
            </a:r>
            <a:r>
              <a:rPr lang="en-US" sz="2800" dirty="0" smtClean="0">
                <a:solidFill>
                  <a:srgbClr val="000000"/>
                </a:solidFill>
              </a:rPr>
              <a:t>with a little </a:t>
            </a:r>
            <a:r>
              <a:rPr lang="en-US" sz="2800" dirty="0" smtClean="0">
                <a:solidFill>
                  <a:srgbClr val="0000FF"/>
                </a:solidFill>
              </a:rPr>
              <a:t>blue</a:t>
            </a:r>
            <a:r>
              <a:rPr lang="en-US" sz="2800" dirty="0" smtClean="0">
                <a:solidFill>
                  <a:srgbClr val="000000"/>
                </a:solidFill>
              </a:rPr>
              <a:t>)</a:t>
            </a:r>
            <a:endParaRPr lang="en-US" sz="2800" dirty="0"/>
          </a:p>
          <a:p>
            <a:r>
              <a:rPr lang="en-US" sz="2800" u="sng" dirty="0" smtClean="0">
                <a:solidFill>
                  <a:schemeClr val="bg2">
                    <a:lumMod val="50000"/>
                  </a:schemeClr>
                </a:solidFill>
              </a:rPr>
              <a:t>blue</a:t>
            </a:r>
            <a:r>
              <a:rPr lang="en-US" sz="2800" u="sng" dirty="0">
                <a:solidFill>
                  <a:schemeClr val="bg2">
                    <a:lumMod val="50000"/>
                  </a:schemeClr>
                </a:solidFill>
              </a:rPr>
              <a:t>-</a:t>
            </a:r>
            <a:r>
              <a:rPr lang="en-US" sz="2800" u="sng" dirty="0" smtClean="0">
                <a:solidFill>
                  <a:schemeClr val="bg2">
                    <a:lumMod val="50000"/>
                  </a:schemeClr>
                </a:solidFill>
              </a:rPr>
              <a:t>green- </a:t>
            </a:r>
            <a:r>
              <a:rPr lang="en-US" sz="2800" dirty="0" smtClean="0">
                <a:solidFill>
                  <a:srgbClr val="0000FF"/>
                </a:solidFill>
              </a:rPr>
              <a:t>blue</a:t>
            </a:r>
            <a:r>
              <a:rPr lang="en-US" sz="2800" dirty="0" smtClean="0">
                <a:solidFill>
                  <a:srgbClr val="000000"/>
                </a:solidFill>
              </a:rPr>
              <a:t> + </a:t>
            </a:r>
            <a:r>
              <a:rPr lang="en-US" sz="2800" dirty="0" smtClean="0">
                <a:solidFill>
                  <a:srgbClr val="008000"/>
                </a:solidFill>
              </a:rPr>
              <a:t>green</a:t>
            </a:r>
            <a:r>
              <a:rPr lang="en-US" sz="2800" dirty="0" smtClean="0">
                <a:solidFill>
                  <a:srgbClr val="000000"/>
                </a:solidFill>
              </a:rPr>
              <a:t> (same as </a:t>
            </a:r>
            <a:r>
              <a:rPr lang="en-US" sz="2800" dirty="0" smtClean="0">
                <a:solidFill>
                  <a:srgbClr val="3366FF"/>
                </a:solidFill>
              </a:rPr>
              <a:t>blue</a:t>
            </a:r>
            <a:r>
              <a:rPr lang="en-US" sz="2800" dirty="0" smtClean="0">
                <a:solidFill>
                  <a:srgbClr val="000000"/>
                </a:solidFill>
              </a:rPr>
              <a:t> with </a:t>
            </a:r>
            <a:r>
              <a:rPr lang="en-US" sz="2800" dirty="0" smtClean="0">
                <a:solidFill>
                  <a:srgbClr val="FFFF00"/>
                </a:solidFill>
              </a:rPr>
              <a:t>yellow</a:t>
            </a:r>
            <a:r>
              <a:rPr lang="en-US" sz="2800" dirty="0" smtClean="0">
                <a:solidFill>
                  <a:srgbClr val="000000"/>
                </a:solidFill>
              </a:rPr>
              <a:t>)</a:t>
            </a:r>
            <a:endParaRPr lang="en-US" sz="2800" dirty="0"/>
          </a:p>
          <a:p>
            <a:r>
              <a:rPr lang="en-US" sz="2800" u="sng" dirty="0" smtClean="0">
                <a:solidFill>
                  <a:srgbClr val="350F59"/>
                </a:solidFill>
              </a:rPr>
              <a:t>blue</a:t>
            </a:r>
            <a:r>
              <a:rPr lang="en-US" sz="2800" u="sng" dirty="0">
                <a:solidFill>
                  <a:srgbClr val="350F59"/>
                </a:solidFill>
              </a:rPr>
              <a:t>-</a:t>
            </a:r>
            <a:r>
              <a:rPr lang="en-US" sz="2800" u="sng" dirty="0" smtClean="0">
                <a:solidFill>
                  <a:srgbClr val="350F59"/>
                </a:solidFill>
              </a:rPr>
              <a:t>violet- </a:t>
            </a:r>
            <a:r>
              <a:rPr lang="en-US" sz="2800" dirty="0" smtClean="0">
                <a:solidFill>
                  <a:srgbClr val="0000FF"/>
                </a:solidFill>
              </a:rPr>
              <a:t>blue</a:t>
            </a:r>
            <a:r>
              <a:rPr lang="en-US" sz="2800" dirty="0" smtClean="0">
                <a:solidFill>
                  <a:srgbClr val="000000"/>
                </a:solidFill>
              </a:rPr>
              <a:t> + </a:t>
            </a:r>
            <a:r>
              <a:rPr lang="en-US" sz="2800" dirty="0" smtClean="0">
                <a:solidFill>
                  <a:srgbClr val="660066"/>
                </a:solidFill>
              </a:rPr>
              <a:t>violet</a:t>
            </a:r>
            <a:r>
              <a:rPr lang="en-US" sz="2800" dirty="0" smtClean="0">
                <a:solidFill>
                  <a:srgbClr val="000000"/>
                </a:solidFill>
              </a:rPr>
              <a:t> (same as </a:t>
            </a:r>
            <a:r>
              <a:rPr lang="en-US" sz="2800" dirty="0" smtClean="0">
                <a:solidFill>
                  <a:srgbClr val="0000FF"/>
                </a:solidFill>
              </a:rPr>
              <a:t>blue</a:t>
            </a:r>
            <a:r>
              <a:rPr lang="en-US" sz="2800" dirty="0" smtClean="0">
                <a:solidFill>
                  <a:srgbClr val="000000"/>
                </a:solidFill>
              </a:rPr>
              <a:t> with </a:t>
            </a:r>
            <a:r>
              <a:rPr lang="en-US" sz="2800" dirty="0" smtClean="0">
                <a:solidFill>
                  <a:schemeClr val="accent6">
                    <a:lumMod val="60000"/>
                    <a:lumOff val="40000"/>
                  </a:schemeClr>
                </a:solidFill>
              </a:rPr>
              <a:t>red</a:t>
            </a:r>
            <a:r>
              <a:rPr lang="en-US" sz="2800" dirty="0" smtClean="0">
                <a:solidFill>
                  <a:srgbClr val="000000"/>
                </a:solidFill>
              </a:rPr>
              <a:t>)</a:t>
            </a:r>
            <a:endParaRPr lang="en-US" sz="2800" dirty="0"/>
          </a:p>
        </p:txBody>
      </p:sp>
    </p:spTree>
    <p:extLst>
      <p:ext uri="{BB962C8B-B14F-4D97-AF65-F5344CB8AC3E}">
        <p14:creationId xmlns:p14="http://schemas.microsoft.com/office/powerpoint/2010/main" val="2390622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rcRect l="-42580" r="-42580"/>
          <a:stretch>
            <a:fillRect/>
          </a:stretch>
        </p:blipFill>
        <p:spPr>
          <a:xfrm>
            <a:off x="-915100" y="1157784"/>
            <a:ext cx="11037230" cy="5625073"/>
          </a:xfrm>
        </p:spPr>
      </p:pic>
      <p:sp>
        <p:nvSpPr>
          <p:cNvPr id="2" name="Title 1"/>
          <p:cNvSpPr>
            <a:spLocks noGrp="1"/>
          </p:cNvSpPr>
          <p:nvPr>
            <p:ph type="title"/>
          </p:nvPr>
        </p:nvSpPr>
        <p:spPr/>
        <p:txBody>
          <a:bodyPr/>
          <a:lstStyle/>
          <a:p>
            <a:r>
              <a:rPr lang="en-US" dirty="0" smtClean="0"/>
              <a:t>That’s why the 12 colors go in the order they do!  </a:t>
            </a:r>
            <a:endParaRPr lang="en-US" dirty="0"/>
          </a:p>
        </p:txBody>
      </p:sp>
    </p:spTree>
    <p:extLst>
      <p:ext uri="{BB962C8B-B14F-4D97-AF65-F5344CB8AC3E}">
        <p14:creationId xmlns:p14="http://schemas.microsoft.com/office/powerpoint/2010/main" val="3744324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6022"/>
            <a:ext cx="8042276" cy="977684"/>
          </a:xfrm>
        </p:spPr>
        <p:txBody>
          <a:bodyPr/>
          <a:lstStyle/>
          <a:p>
            <a:r>
              <a:rPr lang="en-US" sz="5400" dirty="0" smtClean="0"/>
              <a:t>Color Values</a:t>
            </a:r>
            <a:endParaRPr lang="en-US" sz="5400" dirty="0"/>
          </a:p>
        </p:txBody>
      </p:sp>
      <p:sp>
        <p:nvSpPr>
          <p:cNvPr id="3" name="Content Placeholder 2"/>
          <p:cNvSpPr>
            <a:spLocks noGrp="1"/>
          </p:cNvSpPr>
          <p:nvPr>
            <p:ph idx="1"/>
          </p:nvPr>
        </p:nvSpPr>
        <p:spPr>
          <a:xfrm>
            <a:off x="0" y="1033706"/>
            <a:ext cx="9144000" cy="5824294"/>
          </a:xfrm>
        </p:spPr>
        <p:txBody>
          <a:bodyPr>
            <a:normAutofit/>
          </a:bodyPr>
          <a:lstStyle/>
          <a:p>
            <a:r>
              <a:rPr lang="en-US" sz="2800" dirty="0" smtClean="0"/>
              <a:t>Remember that “</a:t>
            </a:r>
            <a:r>
              <a:rPr lang="en-US" sz="2800" b="1" dirty="0" smtClean="0"/>
              <a:t>value</a:t>
            </a:r>
            <a:r>
              <a:rPr lang="en-US" sz="2800" dirty="0" smtClean="0"/>
              <a:t>” refers to how dark or how light a color is. </a:t>
            </a:r>
          </a:p>
          <a:p>
            <a:r>
              <a:rPr lang="en-US" sz="2800" dirty="0" smtClean="0"/>
              <a:t>Be mixing white OR black with a color, you can create different values of that color. </a:t>
            </a:r>
          </a:p>
          <a:p>
            <a:r>
              <a:rPr lang="en-US" sz="2800" dirty="0" smtClean="0"/>
              <a:t>A color mixed with white is called a </a:t>
            </a:r>
            <a:r>
              <a:rPr lang="en-US" sz="2800" b="1" dirty="0" smtClean="0"/>
              <a:t>tint</a:t>
            </a:r>
            <a:r>
              <a:rPr lang="en-US" sz="2800" dirty="0" smtClean="0"/>
              <a:t>. </a:t>
            </a:r>
          </a:p>
          <a:p>
            <a:r>
              <a:rPr lang="en-US" sz="2800" dirty="0" smtClean="0"/>
              <a:t>A color mixed with black is called a </a:t>
            </a:r>
            <a:r>
              <a:rPr lang="en-US" sz="2800" b="1" dirty="0" smtClean="0"/>
              <a:t>shade</a:t>
            </a:r>
            <a:r>
              <a:rPr lang="en-US" sz="2800" dirty="0" smtClean="0"/>
              <a:t>. </a:t>
            </a:r>
          </a:p>
          <a:p>
            <a:r>
              <a:rPr lang="en-US" sz="2800" dirty="0" smtClean="0"/>
              <a:t>You can create many different tints by adding more white to a color;</a:t>
            </a:r>
            <a:r>
              <a:rPr lang="en-US" sz="2800" dirty="0"/>
              <a:t> </a:t>
            </a:r>
            <a:r>
              <a:rPr lang="en-US" sz="2800" dirty="0" smtClean="0"/>
              <a:t>you can create many different shades by adding more black to a color.</a:t>
            </a:r>
            <a:endParaRPr lang="en-US" sz="2800" dirty="0"/>
          </a:p>
        </p:txBody>
      </p:sp>
    </p:spTree>
    <p:extLst>
      <p:ext uri="{BB962C8B-B14F-4D97-AF65-F5344CB8AC3E}">
        <p14:creationId xmlns:p14="http://schemas.microsoft.com/office/powerpoint/2010/main" val="32728690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544</TotalTime>
  <Words>1560</Words>
  <Application>Microsoft Macintosh PowerPoint</Application>
  <PresentationFormat>On-screen Show (4:3)</PresentationFormat>
  <Paragraphs>100</Paragraphs>
  <Slides>61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News Gothic MT</vt:lpstr>
      <vt:lpstr>Wingdings 2</vt:lpstr>
      <vt:lpstr>Breeze</vt:lpstr>
      <vt:lpstr>Color Wheel/Color Theory</vt:lpstr>
      <vt:lpstr>Before we begin…</vt:lpstr>
      <vt:lpstr>The Color Wheel</vt:lpstr>
      <vt:lpstr>PowerPoint Presentation</vt:lpstr>
      <vt:lpstr>From the Primary colors…</vt:lpstr>
      <vt:lpstr>PowerPoint Presentation</vt:lpstr>
      <vt:lpstr>Intermediate colors (mixing)</vt:lpstr>
      <vt:lpstr>That’s why the 12 colors go in the order they do!  </vt:lpstr>
      <vt:lpstr>Color Values</vt:lpstr>
      <vt:lpstr>PowerPoint Presentation</vt:lpstr>
      <vt:lpstr>Tints, Hue and Shades</vt:lpstr>
      <vt:lpstr>Other Information</vt:lpstr>
      <vt:lpstr>PowerPoint Presentation</vt:lpstr>
      <vt:lpstr>Your project assignment</vt:lpstr>
      <vt:lpstr>You will…</vt:lpstr>
      <vt:lpstr>Trace the wheel. Make notches to separate the wedges. Make sure all pencil lines are drawn lightly</vt:lpstr>
      <vt:lpstr>Use a ruler to draw the lines to separate the wedges. </vt:lpstr>
      <vt:lpstr>It should look like this. </vt:lpstr>
      <vt:lpstr>Draw out your design on the template using a wooden pencil. Use 10-12 shapes. Don’t make them too small. Once approved, go over in thin sharpie </vt:lpstr>
      <vt:lpstr>Go over to a light table and trace wedge into all 12 slices</vt:lpstr>
      <vt:lpstr>Keep repeating this step for all 12 wedges.</vt:lpstr>
      <vt:lpstr>Done!</vt:lpstr>
      <vt:lpstr>Label the colors in order. </vt:lpstr>
      <vt:lpstr>Number the shapes on your template. Scatter the numbers. Keep this! You’ll need to use it as a guide. </vt:lpstr>
      <vt:lpstr>Make a key for yourself. 1 will be the lightest and your highest number will be the darkest. Remember to have one shape be the hue. </vt:lpstr>
      <vt:lpstr>PowerPoint Presentation</vt:lpstr>
      <vt:lpstr>PowerPoint Presentation</vt:lpstr>
      <vt:lpstr>PowerPoint Presentation</vt:lpstr>
      <vt:lpstr>PowerPoint Presentation</vt:lpstr>
      <vt:lpstr>PowerPoint Presentation</vt:lpstr>
      <vt:lpstr>Time to paint! Start with a primary wedge. Get out only the colors you need. Also get out two brushes (thick and thin), a water cup, and a paper towel. </vt:lpstr>
      <vt:lpstr>You need less paint than you think!  </vt:lpstr>
      <vt:lpstr>Start with the hue first because its already mixed for you (I decided my hue is going to be in shape #6, which happens to be right in the middle of the wheel)</vt:lpstr>
      <vt:lpstr>When you mix your tints ADD THE COLOR INTO THE WHITE. Add a tiny bit of color at a time as you mix each different tint.  </vt:lpstr>
      <vt:lpstr>Mix it up…not mixed well enough yet! </vt:lpstr>
      <vt:lpstr>That’s better! This will be my lightest blue tint. I have to paint this in my #1 shape. </vt:lpstr>
      <vt:lpstr>See why the template and the key are important? If I didn’t have them, I would get really confused!</vt:lpstr>
      <vt:lpstr>Time to mix the next tint. I’m adding a little more blue and mixing it right in. </vt:lpstr>
      <vt:lpstr>Make sure you can tell the tints apart, and your shapes aren’t blending in to one big shape. You can always let the tempera dry and paint over it if you really need to. </vt:lpstr>
      <vt:lpstr>Keep adding a little more blue and painting in each of  the different tints into the corresponding shape. My tints are done!</vt:lpstr>
      <vt:lpstr>Time to mix the shades! DO NOT gray your colors by having the white get in the shades! Mix the shades separately on your palette. </vt:lpstr>
      <vt:lpstr>Don’t forget to rinse your brush…</vt:lpstr>
      <vt:lpstr>…and dry it off. </vt:lpstr>
      <vt:lpstr>Add the black a tiny bit at a time. WHEN YOU ARE MIXING SHADES, MIX THE BLACK INTO THE COLOR. </vt:lpstr>
      <vt:lpstr>Here is my first shade. </vt:lpstr>
      <vt:lpstr>I found the number and painted it in that shape. </vt:lpstr>
      <vt:lpstr>Keep going, adding a little more black and painting in the different shades you create in the shape they belong in. My first wedge is now complete! Only 11 more to go…</vt:lpstr>
      <vt:lpstr>Work in this order:</vt:lpstr>
      <vt:lpstr>When you’re doing the secondary and intermediate wedges… </vt:lpstr>
      <vt:lpstr>…mix up the color completely FIRST. Mix up two “piles” so you can do your tints with one and your shades with the other. </vt:lpstr>
      <vt:lpstr>Time to clean up! Rinse the palette in the sink. </vt:lpstr>
      <vt:lpstr>Use a sponge and toothbrush…</vt:lpstr>
      <vt:lpstr>…until the palette is clean…</vt:lpstr>
      <vt:lpstr>…then rinse the sponge and wring it out. </vt:lpstr>
      <vt:lpstr>Rinse the brushes with soap until the water runs clear. </vt:lpstr>
      <vt:lpstr>Wash any and all globs of paint down the drain. </vt:lpstr>
      <vt:lpstr>Rinse your cup. </vt:lpstr>
      <vt:lpstr>Brushes should be UP!</vt:lpstr>
      <vt:lpstr>Stack the cups nice and neatly!</vt:lpstr>
      <vt:lpstr>Other stuff…</vt:lpstr>
      <vt:lpstr>Due Date Information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Wheel/Color Theory</dc:title>
  <dc:creator>LHS Art 2</dc:creator>
  <cp:lastModifiedBy>Microsoft Office User</cp:lastModifiedBy>
  <cp:revision>24</cp:revision>
  <dcterms:created xsi:type="dcterms:W3CDTF">2015-11-06T19:05:26Z</dcterms:created>
  <dcterms:modified xsi:type="dcterms:W3CDTF">2017-12-08T17:03:15Z</dcterms:modified>
</cp:coreProperties>
</file>