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0" r:id="rId7"/>
    <p:sldId id="267" r:id="rId8"/>
    <p:sldId id="261" r:id="rId9"/>
    <p:sldId id="268" r:id="rId10"/>
    <p:sldId id="262" r:id="rId11"/>
    <p:sldId id="269" r:id="rId12"/>
    <p:sldId id="263" r:id="rId13"/>
    <p:sldId id="270" r:id="rId14"/>
    <p:sldId id="264" r:id="rId15"/>
    <p:sldId id="271" r:id="rId16"/>
    <p:sldId id="265"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876"/>
  </p:normalViewPr>
  <p:slideViewPr>
    <p:cSldViewPr snapToGrid="0" snapToObjects="1">
      <p:cViewPr varScale="1">
        <p:scale>
          <a:sx n="57" d="100"/>
          <a:sy n="57" d="100"/>
        </p:scale>
        <p:origin x="10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9/6/17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9/6/17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9/6/17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9/6/17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9/6/17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9/6/17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9/6/17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9/6/17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9/6/17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242" y="4372403"/>
            <a:ext cx="6971126" cy="1048684"/>
          </a:xfrm>
        </p:spPr>
        <p:txBody>
          <a:bodyPr>
            <a:normAutofit fontScale="90000"/>
          </a:bodyPr>
          <a:lstStyle/>
          <a:p>
            <a:r>
              <a:rPr lang="en-US" dirty="0" smtClean="0"/>
              <a:t>Elements of Art and Principles of Design Prisms</a:t>
            </a:r>
            <a:endParaRPr lang="en-US" dirty="0"/>
          </a:p>
        </p:txBody>
      </p:sp>
      <p:sp>
        <p:nvSpPr>
          <p:cNvPr id="3" name="Subtitle 2"/>
          <p:cNvSpPr>
            <a:spLocks noGrp="1"/>
          </p:cNvSpPr>
          <p:nvPr>
            <p:ph type="subTitle" idx="1"/>
          </p:nvPr>
        </p:nvSpPr>
        <p:spPr>
          <a:xfrm>
            <a:off x="1688242" y="5568696"/>
            <a:ext cx="5458968" cy="621792"/>
          </a:xfrm>
        </p:spPr>
        <p:txBody>
          <a:bodyPr/>
          <a:lstStyle/>
          <a:p>
            <a:r>
              <a:rPr lang="en-US" dirty="0" smtClean="0"/>
              <a:t>Art 2</a:t>
            </a:r>
            <a:endParaRPr lang="en-US" dirty="0"/>
          </a:p>
        </p:txBody>
      </p:sp>
    </p:spTree>
    <p:extLst>
      <p:ext uri="{BB962C8B-B14F-4D97-AF65-F5344CB8AC3E}">
        <p14:creationId xmlns:p14="http://schemas.microsoft.com/office/powerpoint/2010/main" val="323290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TEXTURE</a:t>
            </a:r>
            <a:endParaRPr lang="en-US" dirty="0"/>
          </a:p>
        </p:txBody>
      </p:sp>
      <p:sp>
        <p:nvSpPr>
          <p:cNvPr id="3" name="Content Placeholder 2"/>
          <p:cNvSpPr>
            <a:spLocks noGrp="1"/>
          </p:cNvSpPr>
          <p:nvPr>
            <p:ph idx="1"/>
          </p:nvPr>
        </p:nvSpPr>
        <p:spPr/>
        <p:txBody>
          <a:bodyPr/>
          <a:lstStyle/>
          <a:p>
            <a:r>
              <a:rPr lang="en-US" b="1" u="sng" dirty="0" smtClean="0"/>
              <a:t>Texture</a:t>
            </a:r>
            <a:r>
              <a:rPr lang="en-US" dirty="0" smtClean="0"/>
              <a:t> is a tactile feeling</a:t>
            </a:r>
            <a:endParaRPr lang="en-US" dirty="0"/>
          </a:p>
          <a:p>
            <a:r>
              <a:rPr lang="en-US" dirty="0" smtClean="0"/>
              <a:t>Textures can be actual or implied. </a:t>
            </a:r>
          </a:p>
          <a:p>
            <a:r>
              <a:rPr lang="en-US" b="1" u="sng" dirty="0" smtClean="0"/>
              <a:t>Actual Texture</a:t>
            </a:r>
            <a:r>
              <a:rPr lang="en-US" dirty="0" smtClean="0"/>
              <a:t>- Texture that you can actually reach out and feel (usually in a 3D piece)</a:t>
            </a:r>
          </a:p>
          <a:p>
            <a:r>
              <a:rPr lang="en-US" b="1" u="sng" dirty="0" smtClean="0"/>
              <a:t>Implied Texture</a:t>
            </a:r>
            <a:r>
              <a:rPr lang="en-US" dirty="0" smtClean="0"/>
              <a:t>- The perception of texture (usually in a 2D piece)</a:t>
            </a:r>
          </a:p>
        </p:txBody>
      </p:sp>
    </p:spTree>
    <p:extLst>
      <p:ext uri="{BB962C8B-B14F-4D97-AF65-F5344CB8AC3E}">
        <p14:creationId xmlns:p14="http://schemas.microsoft.com/office/powerpoint/2010/main" val="233716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Rand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48" y="0"/>
            <a:ext cx="4472286" cy="3345744"/>
          </a:xfrm>
          <a:prstGeom prst="rect">
            <a:avLst/>
          </a:prstGeom>
        </p:spPr>
      </p:pic>
      <p:pic>
        <p:nvPicPr>
          <p:cNvPr id="7" name="Content Placeholder 6" descr="images.jpg"/>
          <p:cNvPicPr>
            <a:picLocks noGrp="1" noChangeAspect="1"/>
          </p:cNvPicPr>
          <p:nvPr>
            <p:ph idx="1"/>
          </p:nvPr>
        </p:nvPicPr>
        <p:blipFill>
          <a:blip r:embed="rId3">
            <a:extLst>
              <a:ext uri="{28A0092B-C50C-407E-A947-70E740481C1C}">
                <a14:useLocalDpi xmlns:a14="http://schemas.microsoft.com/office/drawing/2010/main" val="0"/>
              </a:ext>
            </a:extLst>
          </a:blip>
          <a:srcRect t="4790" b="4790"/>
          <a:stretch>
            <a:fillRect/>
          </a:stretch>
        </p:blipFill>
        <p:spPr>
          <a:xfrm>
            <a:off x="4960962" y="2710672"/>
            <a:ext cx="4009227" cy="2412520"/>
          </a:xfrm>
        </p:spPr>
      </p:pic>
      <p:sp>
        <p:nvSpPr>
          <p:cNvPr id="8" name="TextBox 7"/>
          <p:cNvSpPr txBox="1"/>
          <p:nvPr/>
        </p:nvSpPr>
        <p:spPr>
          <a:xfrm>
            <a:off x="279547" y="3562598"/>
            <a:ext cx="3639033" cy="646331"/>
          </a:xfrm>
          <a:prstGeom prst="rect">
            <a:avLst/>
          </a:prstGeom>
          <a:noFill/>
        </p:spPr>
        <p:txBody>
          <a:bodyPr wrap="square" rtlCol="0">
            <a:spAutoFit/>
          </a:bodyPr>
          <a:lstStyle/>
          <a:p>
            <a:r>
              <a:rPr lang="en-US" b="1" dirty="0" smtClean="0">
                <a:solidFill>
                  <a:srgbClr val="FF0000"/>
                </a:solidFill>
              </a:rPr>
              <a:t>Actual texture in a sculpture (bumpy)</a:t>
            </a:r>
            <a:endParaRPr lang="en-US" b="1" dirty="0">
              <a:solidFill>
                <a:srgbClr val="FF0000"/>
              </a:solidFill>
            </a:endParaRPr>
          </a:p>
        </p:txBody>
      </p:sp>
      <p:sp>
        <p:nvSpPr>
          <p:cNvPr id="9" name="TextBox 8"/>
          <p:cNvSpPr txBox="1"/>
          <p:nvPr/>
        </p:nvSpPr>
        <p:spPr>
          <a:xfrm>
            <a:off x="4960962" y="5483302"/>
            <a:ext cx="3247922" cy="646331"/>
          </a:xfrm>
          <a:prstGeom prst="rect">
            <a:avLst/>
          </a:prstGeom>
          <a:noFill/>
        </p:spPr>
        <p:txBody>
          <a:bodyPr wrap="square" rtlCol="0">
            <a:spAutoFit/>
          </a:bodyPr>
          <a:lstStyle/>
          <a:p>
            <a:r>
              <a:rPr lang="en-US" b="1" dirty="0" smtClean="0">
                <a:solidFill>
                  <a:srgbClr val="FF0000"/>
                </a:solidFill>
              </a:rPr>
              <a:t>Implied texture in a drawing </a:t>
            </a:r>
            <a:endParaRPr lang="en-US" b="1" dirty="0">
              <a:solidFill>
                <a:srgbClr val="FF0000"/>
              </a:solidFill>
            </a:endParaRPr>
          </a:p>
        </p:txBody>
      </p:sp>
    </p:spTree>
    <p:extLst>
      <p:ext uri="{BB962C8B-B14F-4D97-AF65-F5344CB8AC3E}">
        <p14:creationId xmlns:p14="http://schemas.microsoft.com/office/powerpoint/2010/main" val="71280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VALUE</a:t>
            </a:r>
            <a:endParaRPr lang="en-US" dirty="0"/>
          </a:p>
        </p:txBody>
      </p:sp>
      <p:sp>
        <p:nvSpPr>
          <p:cNvPr id="3" name="Content Placeholder 2"/>
          <p:cNvSpPr>
            <a:spLocks noGrp="1"/>
          </p:cNvSpPr>
          <p:nvPr>
            <p:ph idx="1"/>
          </p:nvPr>
        </p:nvSpPr>
        <p:spPr/>
        <p:txBody>
          <a:bodyPr/>
          <a:lstStyle/>
          <a:p>
            <a:r>
              <a:rPr lang="en-US" b="1" u="sng" dirty="0" smtClean="0"/>
              <a:t>Value</a:t>
            </a:r>
            <a:r>
              <a:rPr lang="en-US" dirty="0" smtClean="0"/>
              <a:t> is how dark or how light something appears. </a:t>
            </a:r>
          </a:p>
          <a:p>
            <a:r>
              <a:rPr lang="en-US" dirty="0" smtClean="0"/>
              <a:t>Value can have contrast and tonality. </a:t>
            </a:r>
          </a:p>
          <a:p>
            <a:r>
              <a:rPr lang="en-US" b="1" u="sng" dirty="0" smtClean="0"/>
              <a:t>Contrast</a:t>
            </a:r>
            <a:r>
              <a:rPr lang="en-US" dirty="0" smtClean="0"/>
              <a:t>-</a:t>
            </a:r>
            <a:r>
              <a:rPr lang="en-US" b="1" i="1" dirty="0" smtClean="0"/>
              <a:t> </a:t>
            </a:r>
            <a:r>
              <a:rPr lang="en-US" dirty="0"/>
              <a:t>T</a:t>
            </a:r>
            <a:r>
              <a:rPr lang="en-US" dirty="0" smtClean="0"/>
              <a:t>he degree of change between values (high contrast or low contrast)</a:t>
            </a:r>
          </a:p>
          <a:p>
            <a:r>
              <a:rPr lang="en-US" b="1" u="sng" dirty="0" smtClean="0"/>
              <a:t>Gradation</a:t>
            </a:r>
            <a:r>
              <a:rPr lang="en-US" dirty="0" smtClean="0"/>
              <a:t>-</a:t>
            </a:r>
            <a:r>
              <a:rPr lang="en-US" dirty="0"/>
              <a:t> </a:t>
            </a:r>
            <a:r>
              <a:rPr lang="en-US" dirty="0" smtClean="0"/>
              <a:t>The seamless, gradual change between values</a:t>
            </a:r>
            <a:endParaRPr lang="en-US" dirty="0"/>
          </a:p>
        </p:txBody>
      </p:sp>
    </p:spTree>
    <p:extLst>
      <p:ext uri="{BB962C8B-B14F-4D97-AF65-F5344CB8AC3E}">
        <p14:creationId xmlns:p14="http://schemas.microsoft.com/office/powerpoint/2010/main" val="69229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6a00e5522592858834013485144758970c-800wi.jpg"/>
          <p:cNvPicPr>
            <a:picLocks noGrp="1" noChangeAspect="1"/>
          </p:cNvPicPr>
          <p:nvPr>
            <p:ph idx="1"/>
          </p:nvPr>
        </p:nvPicPr>
        <p:blipFill>
          <a:blip r:embed="rId2">
            <a:extLst>
              <a:ext uri="{28A0092B-C50C-407E-A947-70E740481C1C}">
                <a14:useLocalDpi xmlns:a14="http://schemas.microsoft.com/office/drawing/2010/main" val="0"/>
              </a:ext>
            </a:extLst>
          </a:blip>
          <a:srcRect t="881" b="881"/>
          <a:stretch>
            <a:fillRect/>
          </a:stretch>
        </p:blipFill>
        <p:spPr>
          <a:xfrm>
            <a:off x="4894353" y="3051442"/>
            <a:ext cx="4104443" cy="2647184"/>
          </a:xfrm>
        </p:spPr>
      </p:pic>
      <p:pic>
        <p:nvPicPr>
          <p:cNvPr id="4" name="Picture 3" descr="chiaroscuro-valuesca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65343"/>
            <a:ext cx="4963762" cy="3739658"/>
          </a:xfrm>
          <a:prstGeom prst="rect">
            <a:avLst/>
          </a:prstGeom>
        </p:spPr>
      </p:pic>
      <p:sp>
        <p:nvSpPr>
          <p:cNvPr id="5" name="TextBox 4"/>
          <p:cNvSpPr txBox="1"/>
          <p:nvPr/>
        </p:nvSpPr>
        <p:spPr>
          <a:xfrm>
            <a:off x="573073" y="4293023"/>
            <a:ext cx="4739469" cy="646331"/>
          </a:xfrm>
          <a:prstGeom prst="rect">
            <a:avLst/>
          </a:prstGeom>
          <a:noFill/>
        </p:spPr>
        <p:txBody>
          <a:bodyPr wrap="square" rtlCol="0">
            <a:spAutoFit/>
          </a:bodyPr>
          <a:lstStyle/>
          <a:p>
            <a:r>
              <a:rPr lang="en-US" b="1" dirty="0" smtClean="0">
                <a:solidFill>
                  <a:srgbClr val="FF0000"/>
                </a:solidFill>
              </a:rPr>
              <a:t>A drawing with ten distinct values and high contrast (white to black)</a:t>
            </a:r>
            <a:endParaRPr lang="en-US" b="1" dirty="0">
              <a:solidFill>
                <a:srgbClr val="FF0000"/>
              </a:solidFill>
            </a:endParaRPr>
          </a:p>
        </p:txBody>
      </p:sp>
      <p:sp>
        <p:nvSpPr>
          <p:cNvPr id="7" name="TextBox 6"/>
          <p:cNvSpPr txBox="1"/>
          <p:nvPr/>
        </p:nvSpPr>
        <p:spPr>
          <a:xfrm>
            <a:off x="4894352" y="5994457"/>
            <a:ext cx="3980535" cy="646331"/>
          </a:xfrm>
          <a:prstGeom prst="rect">
            <a:avLst/>
          </a:prstGeom>
          <a:noFill/>
        </p:spPr>
        <p:txBody>
          <a:bodyPr wrap="square" rtlCol="0">
            <a:spAutoFit/>
          </a:bodyPr>
          <a:lstStyle/>
          <a:p>
            <a:r>
              <a:rPr lang="en-US" b="1" dirty="0" smtClean="0">
                <a:solidFill>
                  <a:srgbClr val="FF0000"/>
                </a:solidFill>
              </a:rPr>
              <a:t>A drawing this distinct value and contrast, but also gradation</a:t>
            </a:r>
            <a:endParaRPr lang="en-US" b="1" dirty="0">
              <a:solidFill>
                <a:srgbClr val="FF0000"/>
              </a:solidFill>
            </a:endParaRPr>
          </a:p>
        </p:txBody>
      </p:sp>
    </p:spTree>
    <p:extLst>
      <p:ext uri="{BB962C8B-B14F-4D97-AF65-F5344CB8AC3E}">
        <p14:creationId xmlns:p14="http://schemas.microsoft.com/office/powerpoint/2010/main" val="162050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FORM</a:t>
            </a:r>
            <a:endParaRPr lang="en-US" dirty="0"/>
          </a:p>
        </p:txBody>
      </p:sp>
      <p:sp>
        <p:nvSpPr>
          <p:cNvPr id="3" name="Content Placeholder 2"/>
          <p:cNvSpPr>
            <a:spLocks noGrp="1"/>
          </p:cNvSpPr>
          <p:nvPr>
            <p:ph idx="1"/>
          </p:nvPr>
        </p:nvSpPr>
        <p:spPr/>
        <p:txBody>
          <a:bodyPr/>
          <a:lstStyle/>
          <a:p>
            <a:r>
              <a:rPr lang="en-US" b="1" u="sng" dirty="0" smtClean="0"/>
              <a:t>Form</a:t>
            </a:r>
            <a:r>
              <a:rPr lang="en-US" dirty="0" smtClean="0"/>
              <a:t> is how three dimensional something is, or how three dimensional it appears. </a:t>
            </a:r>
          </a:p>
          <a:p>
            <a:r>
              <a:rPr lang="en-US" dirty="0" smtClean="0"/>
              <a:t>Three dimensional artwork has literal form (a sculpture takes up space). </a:t>
            </a:r>
          </a:p>
          <a:p>
            <a:r>
              <a:rPr lang="en-US" dirty="0" smtClean="0"/>
              <a:t>Using drawing/painting techniques such as perspective and shading, we can create the </a:t>
            </a:r>
            <a:r>
              <a:rPr lang="en-US" b="1" dirty="0" smtClean="0"/>
              <a:t>illusion of form </a:t>
            </a:r>
            <a:r>
              <a:rPr lang="en-US" dirty="0" smtClean="0"/>
              <a:t>in a two-dimensional artwork. </a:t>
            </a:r>
            <a:endParaRPr lang="en-US" b="1" dirty="0"/>
          </a:p>
        </p:txBody>
      </p:sp>
    </p:spTree>
    <p:extLst>
      <p:ext uri="{BB962C8B-B14F-4D97-AF65-F5344CB8AC3E}">
        <p14:creationId xmlns:p14="http://schemas.microsoft.com/office/powerpoint/2010/main" val="242434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29369886.jpg"/>
          <p:cNvPicPr>
            <a:picLocks noGrp="1" noChangeAspect="1"/>
          </p:cNvPicPr>
          <p:nvPr>
            <p:ph idx="1"/>
          </p:nvPr>
        </p:nvPicPr>
        <p:blipFill>
          <a:blip r:embed="rId2">
            <a:extLst>
              <a:ext uri="{28A0092B-C50C-407E-A947-70E740481C1C}">
                <a14:useLocalDpi xmlns:a14="http://schemas.microsoft.com/office/drawing/2010/main" val="0"/>
              </a:ext>
            </a:extLst>
          </a:blip>
          <a:srcRect l="-74761" r="-74761"/>
          <a:stretch>
            <a:fillRect/>
          </a:stretch>
        </p:blipFill>
        <p:spPr>
          <a:xfrm>
            <a:off x="-2129374" y="143191"/>
            <a:ext cx="7751685" cy="4664513"/>
          </a:xfrm>
        </p:spPr>
      </p:pic>
      <p:pic>
        <p:nvPicPr>
          <p:cNvPr id="5" name="Picture 4" descr="escher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454" y="1301639"/>
            <a:ext cx="5232446" cy="4290606"/>
          </a:xfrm>
          <a:prstGeom prst="rect">
            <a:avLst/>
          </a:prstGeom>
        </p:spPr>
      </p:pic>
      <p:sp>
        <p:nvSpPr>
          <p:cNvPr id="6" name="TextBox 5"/>
          <p:cNvSpPr txBox="1"/>
          <p:nvPr/>
        </p:nvSpPr>
        <p:spPr>
          <a:xfrm>
            <a:off x="216838" y="4838683"/>
            <a:ext cx="3066716" cy="646331"/>
          </a:xfrm>
          <a:prstGeom prst="rect">
            <a:avLst/>
          </a:prstGeom>
          <a:noFill/>
        </p:spPr>
        <p:txBody>
          <a:bodyPr wrap="square" rtlCol="0">
            <a:spAutoFit/>
          </a:bodyPr>
          <a:lstStyle/>
          <a:p>
            <a:r>
              <a:rPr lang="en-US" b="1" dirty="0" smtClean="0">
                <a:solidFill>
                  <a:srgbClr val="FF0000"/>
                </a:solidFill>
              </a:rPr>
              <a:t>This sculpture has actual three-dimensional form. </a:t>
            </a:r>
            <a:endParaRPr lang="en-US" b="1" dirty="0">
              <a:solidFill>
                <a:srgbClr val="FF0000"/>
              </a:solidFill>
            </a:endParaRPr>
          </a:p>
        </p:txBody>
      </p:sp>
      <p:sp>
        <p:nvSpPr>
          <p:cNvPr id="7" name="TextBox 6"/>
          <p:cNvSpPr txBox="1"/>
          <p:nvPr/>
        </p:nvSpPr>
        <p:spPr>
          <a:xfrm>
            <a:off x="3599454" y="5824072"/>
            <a:ext cx="5544546" cy="923330"/>
          </a:xfrm>
          <a:prstGeom prst="rect">
            <a:avLst/>
          </a:prstGeom>
          <a:noFill/>
        </p:spPr>
        <p:txBody>
          <a:bodyPr wrap="square" rtlCol="0">
            <a:spAutoFit/>
          </a:bodyPr>
          <a:lstStyle/>
          <a:p>
            <a:r>
              <a:rPr lang="en-US" b="1" dirty="0" smtClean="0">
                <a:solidFill>
                  <a:srgbClr val="FF0000"/>
                </a:solidFill>
              </a:rPr>
              <a:t>This two-dimensional drawing creates the illusion of form through shading and perspective. </a:t>
            </a:r>
            <a:endParaRPr lang="en-US" b="1" dirty="0">
              <a:solidFill>
                <a:srgbClr val="FF0000"/>
              </a:solidFill>
            </a:endParaRPr>
          </a:p>
        </p:txBody>
      </p:sp>
    </p:spTree>
    <p:extLst>
      <p:ext uri="{BB962C8B-B14F-4D97-AF65-F5344CB8AC3E}">
        <p14:creationId xmlns:p14="http://schemas.microsoft.com/office/powerpoint/2010/main" val="251341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SPACE</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smtClean="0"/>
              <a:t>Space</a:t>
            </a:r>
            <a:r>
              <a:rPr lang="en-US" dirty="0" smtClean="0"/>
              <a:t> is a sense of depth in an artwork. </a:t>
            </a:r>
          </a:p>
          <a:p>
            <a:r>
              <a:rPr lang="en-US" dirty="0" smtClean="0"/>
              <a:t>We use the terms foreground, middle-ground and background to refer to areas of the picture plane. </a:t>
            </a:r>
          </a:p>
          <a:p>
            <a:r>
              <a:rPr lang="en-US" b="1" u="sng" dirty="0" smtClean="0"/>
              <a:t>Picture plane</a:t>
            </a:r>
            <a:r>
              <a:rPr lang="en-US" dirty="0" smtClean="0"/>
              <a:t>- The area that a viewer can see in a 2D work of art. </a:t>
            </a:r>
          </a:p>
          <a:p>
            <a:r>
              <a:rPr lang="en-US" b="1" u="sng" dirty="0" smtClean="0"/>
              <a:t>Foreground</a:t>
            </a:r>
            <a:r>
              <a:rPr lang="en-US" dirty="0" smtClean="0"/>
              <a:t>- The part that is closest to the viewer. </a:t>
            </a:r>
          </a:p>
          <a:p>
            <a:r>
              <a:rPr lang="en-US" b="1" u="sng" dirty="0" smtClean="0"/>
              <a:t>Background</a:t>
            </a:r>
            <a:r>
              <a:rPr lang="en-US" dirty="0" smtClean="0"/>
              <a:t>- The part that is furthest from the viewer. </a:t>
            </a:r>
          </a:p>
          <a:p>
            <a:r>
              <a:rPr lang="en-US" b="1" u="sng" dirty="0" smtClean="0"/>
              <a:t>Middle-ground</a:t>
            </a:r>
            <a:r>
              <a:rPr lang="en-US" dirty="0" smtClean="0"/>
              <a:t>- The part that is between the foreground and background. </a:t>
            </a:r>
          </a:p>
          <a:p>
            <a:endParaRPr lang="en-US" dirty="0" smtClean="0"/>
          </a:p>
        </p:txBody>
      </p:sp>
    </p:spTree>
    <p:extLst>
      <p:ext uri="{BB962C8B-B14F-4D97-AF65-F5344CB8AC3E}">
        <p14:creationId xmlns:p14="http://schemas.microsoft.com/office/powerpoint/2010/main" val="11746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perspective.jpg"/>
          <p:cNvPicPr>
            <a:picLocks noGrp="1" noChangeAspect="1"/>
          </p:cNvPicPr>
          <p:nvPr>
            <p:ph idx="1"/>
          </p:nvPr>
        </p:nvPicPr>
        <p:blipFill>
          <a:blip r:embed="rId2">
            <a:extLst>
              <a:ext uri="{28A0092B-C50C-407E-A947-70E740481C1C}">
                <a14:useLocalDpi xmlns:a14="http://schemas.microsoft.com/office/drawing/2010/main" val="0"/>
              </a:ext>
            </a:extLst>
          </a:blip>
          <a:srcRect t="-8332" b="-8332"/>
          <a:stretch>
            <a:fillRect/>
          </a:stretch>
        </p:blipFill>
        <p:spPr>
          <a:xfrm>
            <a:off x="0" y="-275318"/>
            <a:ext cx="6249304" cy="3760468"/>
          </a:xfrm>
        </p:spPr>
      </p:pic>
      <p:pic>
        <p:nvPicPr>
          <p:cNvPr id="5" name="Picture 4" descr="133754_1236005932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189" y="3671023"/>
            <a:ext cx="5282229" cy="3078549"/>
          </a:xfrm>
          <a:prstGeom prst="rect">
            <a:avLst/>
          </a:prstGeom>
        </p:spPr>
      </p:pic>
      <p:sp>
        <p:nvSpPr>
          <p:cNvPr id="6" name="TextBox 5"/>
          <p:cNvSpPr txBox="1"/>
          <p:nvPr/>
        </p:nvSpPr>
        <p:spPr>
          <a:xfrm>
            <a:off x="0" y="3268296"/>
            <a:ext cx="3268065" cy="1200329"/>
          </a:xfrm>
          <a:prstGeom prst="rect">
            <a:avLst/>
          </a:prstGeom>
          <a:noFill/>
        </p:spPr>
        <p:txBody>
          <a:bodyPr wrap="square" rtlCol="0">
            <a:spAutoFit/>
          </a:bodyPr>
          <a:lstStyle/>
          <a:p>
            <a:r>
              <a:rPr lang="en-US" b="1" dirty="0" smtClean="0">
                <a:solidFill>
                  <a:srgbClr val="FF0000"/>
                </a:solidFill>
              </a:rPr>
              <a:t>An illustration of the picture plane (how much the viewer is being shown of the scene)</a:t>
            </a:r>
            <a:endParaRPr lang="en-US" b="1" dirty="0">
              <a:solidFill>
                <a:srgbClr val="FF0000"/>
              </a:solidFill>
            </a:endParaRPr>
          </a:p>
        </p:txBody>
      </p:sp>
      <p:sp>
        <p:nvSpPr>
          <p:cNvPr id="7" name="TextBox 6"/>
          <p:cNvSpPr txBox="1"/>
          <p:nvPr/>
        </p:nvSpPr>
        <p:spPr>
          <a:xfrm>
            <a:off x="4150907" y="6257780"/>
            <a:ext cx="2098397" cy="369332"/>
          </a:xfrm>
          <a:prstGeom prst="rect">
            <a:avLst/>
          </a:prstGeom>
          <a:noFill/>
        </p:spPr>
        <p:txBody>
          <a:bodyPr wrap="square" rtlCol="0">
            <a:spAutoFit/>
          </a:bodyPr>
          <a:lstStyle/>
          <a:p>
            <a:r>
              <a:rPr lang="en-US" b="1" dirty="0" smtClean="0">
                <a:solidFill>
                  <a:srgbClr val="FF0000"/>
                </a:solidFill>
              </a:rPr>
              <a:t>Foreground</a:t>
            </a:r>
            <a:endParaRPr lang="en-US" b="1" dirty="0">
              <a:solidFill>
                <a:srgbClr val="FF0000"/>
              </a:solidFill>
            </a:endParaRPr>
          </a:p>
        </p:txBody>
      </p:sp>
      <p:sp>
        <p:nvSpPr>
          <p:cNvPr id="8" name="TextBox 7"/>
          <p:cNvSpPr txBox="1"/>
          <p:nvPr/>
        </p:nvSpPr>
        <p:spPr>
          <a:xfrm>
            <a:off x="5467427" y="5498792"/>
            <a:ext cx="1967034" cy="369332"/>
          </a:xfrm>
          <a:prstGeom prst="rect">
            <a:avLst/>
          </a:prstGeom>
          <a:noFill/>
        </p:spPr>
        <p:txBody>
          <a:bodyPr wrap="square" rtlCol="0">
            <a:spAutoFit/>
          </a:bodyPr>
          <a:lstStyle/>
          <a:p>
            <a:r>
              <a:rPr lang="en-US" b="1" dirty="0" smtClean="0">
                <a:solidFill>
                  <a:srgbClr val="FF0000"/>
                </a:solidFill>
              </a:rPr>
              <a:t>Middle-ground</a:t>
            </a:r>
            <a:endParaRPr lang="en-US" b="1" dirty="0">
              <a:solidFill>
                <a:srgbClr val="FF0000"/>
              </a:solidFill>
            </a:endParaRPr>
          </a:p>
        </p:txBody>
      </p:sp>
      <p:sp>
        <p:nvSpPr>
          <p:cNvPr id="9" name="TextBox 8"/>
          <p:cNvSpPr txBox="1"/>
          <p:nvPr/>
        </p:nvSpPr>
        <p:spPr>
          <a:xfrm>
            <a:off x="6965576" y="4755294"/>
            <a:ext cx="1874104" cy="369332"/>
          </a:xfrm>
          <a:prstGeom prst="rect">
            <a:avLst/>
          </a:prstGeom>
          <a:noFill/>
        </p:spPr>
        <p:txBody>
          <a:bodyPr wrap="square" rtlCol="0">
            <a:spAutoFit/>
          </a:bodyPr>
          <a:lstStyle/>
          <a:p>
            <a:r>
              <a:rPr lang="en-US" b="1" dirty="0" smtClean="0">
                <a:solidFill>
                  <a:srgbClr val="FF0000"/>
                </a:solidFill>
              </a:rPr>
              <a:t>Background</a:t>
            </a:r>
            <a:endParaRPr lang="en-US" b="1" dirty="0">
              <a:solidFill>
                <a:srgbClr val="FF0000"/>
              </a:solidFill>
            </a:endParaRPr>
          </a:p>
        </p:txBody>
      </p:sp>
    </p:spTree>
    <p:extLst>
      <p:ext uri="{BB962C8B-B14F-4D97-AF65-F5344CB8AC3E}">
        <p14:creationId xmlns:p14="http://schemas.microsoft.com/office/powerpoint/2010/main" val="3218729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42" y="529291"/>
            <a:ext cx="6508377" cy="1143000"/>
          </a:xfrm>
        </p:spPr>
        <p:txBody>
          <a:bodyPr/>
          <a:lstStyle/>
          <a:p>
            <a:r>
              <a:rPr lang="en-US" dirty="0" smtClean="0"/>
              <a:t>Procedure</a:t>
            </a:r>
            <a:endParaRPr lang="en-US" dirty="0"/>
          </a:p>
        </p:txBody>
      </p:sp>
      <p:sp>
        <p:nvSpPr>
          <p:cNvPr id="3" name="Content Placeholder 2"/>
          <p:cNvSpPr>
            <a:spLocks noGrp="1"/>
          </p:cNvSpPr>
          <p:nvPr>
            <p:ph idx="1"/>
          </p:nvPr>
        </p:nvSpPr>
        <p:spPr>
          <a:xfrm>
            <a:off x="338142" y="2185247"/>
            <a:ext cx="6746489" cy="3791807"/>
          </a:xfrm>
        </p:spPr>
        <p:txBody>
          <a:bodyPr>
            <a:normAutofit/>
          </a:bodyPr>
          <a:lstStyle/>
          <a:p>
            <a:r>
              <a:rPr lang="en-US" dirty="0" smtClean="0"/>
              <a:t>Step by steps will be handed out. These should be stapled into the 2</a:t>
            </a:r>
            <a:r>
              <a:rPr lang="en-US" baseline="30000" dirty="0" smtClean="0"/>
              <a:t>nd</a:t>
            </a:r>
            <a:r>
              <a:rPr lang="en-US" dirty="0" smtClean="0"/>
              <a:t> section of your sketchbook. </a:t>
            </a:r>
          </a:p>
          <a:p>
            <a:r>
              <a:rPr lang="en-US" dirty="0" smtClean="0"/>
              <a:t>I should not be asked questions like “what do I do next?”</a:t>
            </a:r>
            <a:r>
              <a:rPr lang="mr-IN" dirty="0" smtClean="0"/>
              <a:t>…</a:t>
            </a:r>
            <a:r>
              <a:rPr lang="en-US" dirty="0" smtClean="0"/>
              <a:t>look at the steps I’m giving you. I’m here to guide you, not to tell you exactly what to do. </a:t>
            </a:r>
          </a:p>
          <a:p>
            <a:r>
              <a:rPr lang="en-US" dirty="0" smtClean="0"/>
              <a:t>Problem </a:t>
            </a:r>
            <a:r>
              <a:rPr lang="en-US" dirty="0" smtClean="0"/>
              <a:t>solve and observe </a:t>
            </a:r>
            <a:r>
              <a:rPr lang="en-US" dirty="0" smtClean="0"/>
              <a:t>what your peers are doing. </a:t>
            </a:r>
            <a:endParaRPr lang="en-US" dirty="0"/>
          </a:p>
        </p:txBody>
      </p:sp>
    </p:spTree>
    <p:extLst>
      <p:ext uri="{BB962C8B-B14F-4D97-AF65-F5344CB8AC3E}">
        <p14:creationId xmlns:p14="http://schemas.microsoft.com/office/powerpoint/2010/main" val="2158152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Day one- Intro; cut templates and plan</a:t>
            </a:r>
          </a:p>
          <a:p>
            <a:r>
              <a:rPr lang="en-US" dirty="0" smtClean="0"/>
              <a:t>Days 3, 4, 5, 6- working on the sides of the prism (if you finish one and a half sides per class, you’ll be on track)</a:t>
            </a:r>
          </a:p>
          <a:p>
            <a:r>
              <a:rPr lang="en-US" dirty="0" smtClean="0"/>
              <a:t>Day 7- wrap up; assembly of prisms</a:t>
            </a:r>
          </a:p>
          <a:p>
            <a:r>
              <a:rPr lang="en-US" dirty="0" smtClean="0"/>
              <a:t>Due date: Sept 27th</a:t>
            </a:r>
            <a:endParaRPr lang="en-US" dirty="0"/>
          </a:p>
        </p:txBody>
      </p:sp>
    </p:spTree>
    <p:extLst>
      <p:ext uri="{BB962C8B-B14F-4D97-AF65-F5344CB8AC3E}">
        <p14:creationId xmlns:p14="http://schemas.microsoft.com/office/powerpoint/2010/main" val="180735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r>
              <a:rPr lang="is-IS" dirty="0" smtClean="0"/>
              <a:t>…</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We will review the Elements of Art and Principles of Design (review from Art 1). </a:t>
            </a:r>
            <a:endParaRPr lang="en-US" dirty="0"/>
          </a:p>
          <a:p>
            <a:r>
              <a:rPr lang="en-US" dirty="0" smtClean="0"/>
              <a:t>You will then apply your knowledge of these concepts by creating two 3D eight-sided prism (following a template). Each side will demonstrate a different element/principle (one prism will show the elements, the other will show the principles). </a:t>
            </a:r>
          </a:p>
          <a:p>
            <a:r>
              <a:rPr lang="en-US" dirty="0" smtClean="0"/>
              <a:t>The subject matter of each side of the prisms will have a single, cohesive theme. </a:t>
            </a:r>
          </a:p>
          <a:p>
            <a:r>
              <a:rPr lang="en-US" dirty="0" smtClean="0"/>
              <a:t>We’ll learn the elements first, then the principles.</a:t>
            </a:r>
            <a:endParaRPr lang="en-US" dirty="0"/>
          </a:p>
        </p:txBody>
      </p:sp>
    </p:spTree>
    <p:extLst>
      <p:ext uri="{BB962C8B-B14F-4D97-AF65-F5344CB8AC3E}">
        <p14:creationId xmlns:p14="http://schemas.microsoft.com/office/powerpoint/2010/main" val="289193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6508377" cy="1143000"/>
          </a:xfrm>
        </p:spPr>
        <p:txBody>
          <a:bodyPr/>
          <a:lstStyle/>
          <a:p>
            <a:r>
              <a:rPr lang="en-US" dirty="0" smtClean="0"/>
              <a:t>Elements of Art</a:t>
            </a:r>
            <a:endParaRPr lang="en-US" dirty="0"/>
          </a:p>
        </p:txBody>
      </p:sp>
      <p:sp>
        <p:nvSpPr>
          <p:cNvPr id="3" name="Content Placeholder 2"/>
          <p:cNvSpPr>
            <a:spLocks noGrp="1"/>
          </p:cNvSpPr>
          <p:nvPr>
            <p:ph idx="1"/>
          </p:nvPr>
        </p:nvSpPr>
        <p:spPr>
          <a:xfrm>
            <a:off x="457197" y="1143000"/>
            <a:ext cx="8686803" cy="5715000"/>
          </a:xfrm>
        </p:spPr>
        <p:txBody>
          <a:bodyPr>
            <a:normAutofit fontScale="92500" lnSpcReduction="20000"/>
          </a:bodyPr>
          <a:lstStyle/>
          <a:p>
            <a:pPr marL="0" indent="0">
              <a:buNone/>
            </a:pPr>
            <a:r>
              <a:rPr lang="en-US" dirty="0" smtClean="0"/>
              <a:t>There are SEVEN Elements of Design. They are:</a:t>
            </a:r>
          </a:p>
          <a:p>
            <a:pPr marL="0" indent="0">
              <a:buNone/>
            </a:pPr>
            <a:r>
              <a:rPr lang="en-US" dirty="0"/>
              <a:t>	</a:t>
            </a:r>
            <a:r>
              <a:rPr lang="en-US" b="1" dirty="0" smtClean="0"/>
              <a:t>Line, Shape, Color, Texture, Value, Form, Space</a:t>
            </a:r>
          </a:p>
          <a:p>
            <a:r>
              <a:rPr lang="en-US" dirty="0" smtClean="0"/>
              <a:t>The way the Elements are set up in a piece of art work end up creating the PRINCIPLES.</a:t>
            </a:r>
          </a:p>
          <a:p>
            <a:r>
              <a:rPr lang="en-US" dirty="0" smtClean="0"/>
              <a:t>There are SEVEN Principles of Design. They are:</a:t>
            </a:r>
          </a:p>
          <a:p>
            <a:pPr marL="228600" lvl="1" indent="0">
              <a:buNone/>
            </a:pPr>
            <a:r>
              <a:rPr lang="en-US" sz="2100" b="1" dirty="0"/>
              <a:t>	</a:t>
            </a:r>
            <a:r>
              <a:rPr lang="en-US" sz="2100" b="1" dirty="0" smtClean="0"/>
              <a:t>Balance, Contrast, Emphasis, Movement, Harmony, Rhythm, Unity, Variety</a:t>
            </a:r>
          </a:p>
          <a:p>
            <a:r>
              <a:rPr lang="en-US" dirty="0" smtClean="0"/>
              <a:t>The Elements and Principles of Design help us describe any piece of art from our own, our peers, famous pieces etc. They can be used on any type of art from 2D to 3D, to graphics, fashion etc. The Elements and Principles are the universal language with which we can discuss how a piece of art “works” visually. We want to try to use this language as much as possible when we talk and write about art. </a:t>
            </a:r>
          </a:p>
          <a:p>
            <a:r>
              <a:rPr lang="en-US" dirty="0" smtClean="0"/>
              <a:t>Note that you may hear the specific list of Elements and Principles referred to slightly differently than we do in this class (sometimes there are a few more added, but these are the ones we’ll use in here).    </a:t>
            </a:r>
          </a:p>
          <a:p>
            <a:pPr marL="0" indent="0">
              <a:buNone/>
            </a:pPr>
            <a:r>
              <a:rPr lang="en-US" dirty="0"/>
              <a:t>	</a:t>
            </a:r>
            <a:endParaRPr lang="en-US" dirty="0" smtClean="0"/>
          </a:p>
        </p:txBody>
      </p:sp>
    </p:spTree>
    <p:extLst>
      <p:ext uri="{BB962C8B-B14F-4D97-AF65-F5344CB8AC3E}">
        <p14:creationId xmlns:p14="http://schemas.microsoft.com/office/powerpoint/2010/main" val="93521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LINE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b="1" u="sng" dirty="0" smtClean="0"/>
              <a:t>line</a:t>
            </a:r>
            <a:r>
              <a:rPr lang="en-US" dirty="0" smtClean="0"/>
              <a:t> is a point that moves. </a:t>
            </a:r>
          </a:p>
          <a:p>
            <a:r>
              <a:rPr lang="en-US" dirty="0" smtClean="0"/>
              <a:t>Lines have type, weight and direction. </a:t>
            </a:r>
          </a:p>
          <a:p>
            <a:r>
              <a:rPr lang="en-US" b="1" u="sng" dirty="0" smtClean="0"/>
              <a:t>Type</a:t>
            </a:r>
            <a:r>
              <a:rPr lang="en-US" dirty="0" smtClean="0"/>
              <a:t>- The line’s description (curvy, </a:t>
            </a:r>
            <a:r>
              <a:rPr lang="en-US" dirty="0" err="1" smtClean="0"/>
              <a:t>zig-zag</a:t>
            </a:r>
            <a:r>
              <a:rPr lang="en-US" dirty="0" smtClean="0"/>
              <a:t>, straight etc.)</a:t>
            </a:r>
          </a:p>
          <a:p>
            <a:r>
              <a:rPr lang="en-US" b="1" u="sng" dirty="0" smtClean="0"/>
              <a:t>Weight</a:t>
            </a:r>
            <a:r>
              <a:rPr lang="en-US" dirty="0" smtClean="0"/>
              <a:t>- How thick or thin a line is (thicker=heavier)</a:t>
            </a:r>
          </a:p>
          <a:p>
            <a:r>
              <a:rPr lang="en-US" b="1" u="sng" dirty="0" smtClean="0"/>
              <a:t>Direction</a:t>
            </a:r>
            <a:r>
              <a:rPr lang="en-US" dirty="0" smtClean="0"/>
              <a:t>- How the line makes the viewer’s eye move</a:t>
            </a:r>
          </a:p>
          <a:p>
            <a:r>
              <a:rPr lang="en-US" dirty="0" smtClean="0"/>
              <a:t>Lines can be actual or implied. </a:t>
            </a:r>
          </a:p>
          <a:p>
            <a:r>
              <a:rPr lang="en-US" b="1" u="sng" dirty="0" smtClean="0"/>
              <a:t>Actual-</a:t>
            </a:r>
            <a:r>
              <a:rPr lang="en-US" dirty="0" smtClean="0"/>
              <a:t> A solid, unbroken line</a:t>
            </a:r>
            <a:endParaRPr lang="en-US" b="1" u="sng" dirty="0" smtClean="0"/>
          </a:p>
          <a:p>
            <a:r>
              <a:rPr lang="en-US" b="1" u="sng" dirty="0" smtClean="0"/>
              <a:t>Implied-</a:t>
            </a:r>
            <a:r>
              <a:rPr lang="en-US" dirty="0" smtClean="0"/>
              <a:t> A broken line that the eye still follows</a:t>
            </a:r>
            <a:endParaRPr lang="en-US" b="1" u="sng" dirty="0" smtClean="0"/>
          </a:p>
        </p:txBody>
      </p:sp>
    </p:spTree>
    <p:extLst>
      <p:ext uri="{BB962C8B-B14F-4D97-AF65-F5344CB8AC3E}">
        <p14:creationId xmlns:p14="http://schemas.microsoft.com/office/powerpoint/2010/main" val="384651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line-weight-still-life.jpg"/>
          <p:cNvPicPr>
            <a:picLocks noGrp="1" noChangeAspect="1"/>
          </p:cNvPicPr>
          <p:nvPr>
            <p:ph idx="1"/>
          </p:nvPr>
        </p:nvPicPr>
        <p:blipFill>
          <a:blip r:embed="rId2" cstate="print">
            <a:extLst>
              <a:ext uri="{28A0092B-C50C-407E-A947-70E740481C1C}">
                <a14:useLocalDpi xmlns:a14="http://schemas.microsoft.com/office/drawing/2010/main" val="0"/>
              </a:ext>
            </a:extLst>
          </a:blip>
          <a:srcRect t="4872" b="4872"/>
          <a:stretch>
            <a:fillRect/>
          </a:stretch>
        </p:blipFill>
        <p:spPr>
          <a:xfrm>
            <a:off x="3883832" y="332800"/>
            <a:ext cx="4998295" cy="3007684"/>
          </a:xfrm>
        </p:spPr>
      </p:pic>
      <p:pic>
        <p:nvPicPr>
          <p:cNvPr id="4" name="Picture 3" descr="line_type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39" y="689492"/>
            <a:ext cx="3082204" cy="3542763"/>
          </a:xfrm>
          <a:prstGeom prst="rect">
            <a:avLst/>
          </a:prstGeom>
        </p:spPr>
      </p:pic>
      <p:pic>
        <p:nvPicPr>
          <p:cNvPr id="6" name="Picture 5" descr="dd06e2e1f8380160e7fa7ff4f94d840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680" y="4047589"/>
            <a:ext cx="4305792" cy="2314745"/>
          </a:xfrm>
          <a:prstGeom prst="rect">
            <a:avLst/>
          </a:prstGeom>
        </p:spPr>
      </p:pic>
      <p:sp>
        <p:nvSpPr>
          <p:cNvPr id="8" name="TextBox 7"/>
          <p:cNvSpPr txBox="1"/>
          <p:nvPr/>
        </p:nvSpPr>
        <p:spPr>
          <a:xfrm>
            <a:off x="3883832" y="-36532"/>
            <a:ext cx="4591823" cy="369332"/>
          </a:xfrm>
          <a:prstGeom prst="rect">
            <a:avLst/>
          </a:prstGeom>
          <a:noFill/>
        </p:spPr>
        <p:txBody>
          <a:bodyPr wrap="square" rtlCol="0">
            <a:spAutoFit/>
          </a:bodyPr>
          <a:lstStyle/>
          <a:p>
            <a:r>
              <a:rPr lang="en-US" b="1" dirty="0" smtClean="0">
                <a:solidFill>
                  <a:srgbClr val="FF0000"/>
                </a:solidFill>
              </a:rPr>
              <a:t>Different line weights in a drawing</a:t>
            </a:r>
            <a:endParaRPr lang="en-US" b="1" dirty="0">
              <a:solidFill>
                <a:srgbClr val="FF0000"/>
              </a:solidFill>
            </a:endParaRPr>
          </a:p>
        </p:txBody>
      </p:sp>
      <p:sp>
        <p:nvSpPr>
          <p:cNvPr id="9" name="TextBox 8"/>
          <p:cNvSpPr txBox="1"/>
          <p:nvPr/>
        </p:nvSpPr>
        <p:spPr>
          <a:xfrm>
            <a:off x="5075983" y="3862923"/>
            <a:ext cx="3132900" cy="369332"/>
          </a:xfrm>
          <a:prstGeom prst="rect">
            <a:avLst/>
          </a:prstGeom>
          <a:noFill/>
        </p:spPr>
        <p:txBody>
          <a:bodyPr wrap="square" rtlCol="0">
            <a:spAutoFit/>
          </a:bodyPr>
          <a:lstStyle/>
          <a:p>
            <a:r>
              <a:rPr lang="en-US" b="1" dirty="0" smtClean="0">
                <a:solidFill>
                  <a:srgbClr val="FF0000"/>
                </a:solidFill>
              </a:rPr>
              <a:t>Line direction</a:t>
            </a:r>
            <a:endParaRPr lang="en-US" b="1" dirty="0">
              <a:solidFill>
                <a:srgbClr val="FF0000"/>
              </a:solidFill>
            </a:endParaRPr>
          </a:p>
        </p:txBody>
      </p:sp>
      <p:pic>
        <p:nvPicPr>
          <p:cNvPr id="11" name="Picture 10" descr="impliedvsdefine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839" y="4600396"/>
            <a:ext cx="3957582" cy="1978791"/>
          </a:xfrm>
          <a:prstGeom prst="rect">
            <a:avLst/>
          </a:prstGeom>
        </p:spPr>
      </p:pic>
      <p:sp>
        <p:nvSpPr>
          <p:cNvPr id="12" name="TextBox 11"/>
          <p:cNvSpPr txBox="1"/>
          <p:nvPr/>
        </p:nvSpPr>
        <p:spPr>
          <a:xfrm>
            <a:off x="216839" y="296700"/>
            <a:ext cx="2431688" cy="369332"/>
          </a:xfrm>
          <a:prstGeom prst="rect">
            <a:avLst/>
          </a:prstGeom>
          <a:noFill/>
        </p:spPr>
        <p:txBody>
          <a:bodyPr wrap="square" rtlCol="0">
            <a:spAutoFit/>
          </a:bodyPr>
          <a:lstStyle/>
          <a:p>
            <a:r>
              <a:rPr lang="en-US" b="1" dirty="0" smtClean="0">
                <a:solidFill>
                  <a:srgbClr val="FF0000"/>
                </a:solidFill>
              </a:rPr>
              <a:t>Line Types</a:t>
            </a:r>
            <a:endParaRPr lang="en-US" b="1" dirty="0">
              <a:solidFill>
                <a:srgbClr val="FF0000"/>
              </a:solidFill>
            </a:endParaRPr>
          </a:p>
        </p:txBody>
      </p:sp>
    </p:spTree>
    <p:extLst>
      <p:ext uri="{BB962C8B-B14F-4D97-AF65-F5344CB8AC3E}">
        <p14:creationId xmlns:p14="http://schemas.microsoft.com/office/powerpoint/2010/main" val="330007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SHAPE</a:t>
            </a:r>
            <a:endParaRPr lang="en-US" dirty="0"/>
          </a:p>
        </p:txBody>
      </p:sp>
      <p:sp>
        <p:nvSpPr>
          <p:cNvPr id="3" name="Content Placeholder 2"/>
          <p:cNvSpPr>
            <a:spLocks noGrp="1"/>
          </p:cNvSpPr>
          <p:nvPr>
            <p:ph idx="1"/>
          </p:nvPr>
        </p:nvSpPr>
        <p:spPr/>
        <p:txBody>
          <a:bodyPr/>
          <a:lstStyle/>
          <a:p>
            <a:r>
              <a:rPr lang="en-US" dirty="0" smtClean="0"/>
              <a:t>A </a:t>
            </a:r>
            <a:r>
              <a:rPr lang="en-US" b="1" u="sng" dirty="0" smtClean="0"/>
              <a:t>shape</a:t>
            </a:r>
            <a:r>
              <a:rPr lang="en-US" dirty="0" smtClean="0"/>
              <a:t> is a closed up line. </a:t>
            </a:r>
          </a:p>
          <a:p>
            <a:r>
              <a:rPr lang="en-US" dirty="0" smtClean="0"/>
              <a:t>There are two basic types of shapes, organic and geometric. </a:t>
            </a:r>
          </a:p>
          <a:p>
            <a:r>
              <a:rPr lang="en-US" b="1" u="sng" dirty="0" smtClean="0"/>
              <a:t>Organic Shapes</a:t>
            </a:r>
            <a:r>
              <a:rPr lang="en-US" dirty="0" smtClean="0"/>
              <a:t>- Non-precise shapes</a:t>
            </a:r>
          </a:p>
          <a:p>
            <a:r>
              <a:rPr lang="en-US" b="1" u="sng" dirty="0" smtClean="0"/>
              <a:t>Geometric Shapes</a:t>
            </a:r>
            <a:r>
              <a:rPr lang="en-US" dirty="0" smtClean="0"/>
              <a:t>- Shapes with precise, measurable edges and angles</a:t>
            </a:r>
          </a:p>
          <a:p>
            <a:pPr marL="0" indent="0">
              <a:buNone/>
            </a:pPr>
            <a:endParaRPr lang="en-US" dirty="0"/>
          </a:p>
        </p:txBody>
      </p:sp>
    </p:spTree>
    <p:extLst>
      <p:ext uri="{BB962C8B-B14F-4D97-AF65-F5344CB8AC3E}">
        <p14:creationId xmlns:p14="http://schemas.microsoft.com/office/powerpoint/2010/main" val="337880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53cf341ca92e484abc5239198c418e3.jpg"/>
          <p:cNvPicPr>
            <a:picLocks noGrp="1" noChangeAspect="1"/>
          </p:cNvPicPr>
          <p:nvPr>
            <p:ph idx="1"/>
          </p:nvPr>
        </p:nvPicPr>
        <p:blipFill>
          <a:blip r:embed="rId2">
            <a:extLst>
              <a:ext uri="{28A0092B-C50C-407E-A947-70E740481C1C}">
                <a14:useLocalDpi xmlns:a14="http://schemas.microsoft.com/office/drawing/2010/main" val="0"/>
              </a:ext>
            </a:extLst>
          </a:blip>
          <a:srcRect l="-16104" r="-16104"/>
          <a:stretch>
            <a:fillRect/>
          </a:stretch>
        </p:blipFill>
        <p:spPr>
          <a:xfrm>
            <a:off x="0" y="247834"/>
            <a:ext cx="4787860" cy="2881056"/>
          </a:xfrm>
        </p:spPr>
      </p:pic>
      <p:pic>
        <p:nvPicPr>
          <p:cNvPr id="5" name="Picture 4" descr="Aesthetic-Geometric-Abstract-Art-Paintings016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289" y="3318999"/>
            <a:ext cx="3430573" cy="3430573"/>
          </a:xfrm>
          <a:prstGeom prst="rect">
            <a:avLst/>
          </a:prstGeom>
        </p:spPr>
      </p:pic>
      <p:sp>
        <p:nvSpPr>
          <p:cNvPr id="6" name="TextBox 5"/>
          <p:cNvSpPr txBox="1"/>
          <p:nvPr/>
        </p:nvSpPr>
        <p:spPr>
          <a:xfrm>
            <a:off x="581106" y="3179593"/>
            <a:ext cx="3523335" cy="369332"/>
          </a:xfrm>
          <a:prstGeom prst="rect">
            <a:avLst/>
          </a:prstGeom>
          <a:noFill/>
        </p:spPr>
        <p:txBody>
          <a:bodyPr wrap="square" rtlCol="0">
            <a:spAutoFit/>
          </a:bodyPr>
          <a:lstStyle/>
          <a:p>
            <a:r>
              <a:rPr lang="en-US" b="1" dirty="0" smtClean="0">
                <a:solidFill>
                  <a:srgbClr val="FF0000"/>
                </a:solidFill>
              </a:rPr>
              <a:t>Organic Shapes</a:t>
            </a:r>
            <a:endParaRPr lang="en-US" b="1" dirty="0">
              <a:solidFill>
                <a:srgbClr val="FF0000"/>
              </a:solidFill>
            </a:endParaRPr>
          </a:p>
        </p:txBody>
      </p:sp>
      <p:sp>
        <p:nvSpPr>
          <p:cNvPr id="7" name="TextBox 6"/>
          <p:cNvSpPr txBox="1"/>
          <p:nvPr/>
        </p:nvSpPr>
        <p:spPr>
          <a:xfrm>
            <a:off x="5250289" y="2850078"/>
            <a:ext cx="3128669" cy="369332"/>
          </a:xfrm>
          <a:prstGeom prst="rect">
            <a:avLst/>
          </a:prstGeom>
          <a:noFill/>
        </p:spPr>
        <p:txBody>
          <a:bodyPr wrap="square" rtlCol="0">
            <a:spAutoFit/>
          </a:bodyPr>
          <a:lstStyle/>
          <a:p>
            <a:r>
              <a:rPr lang="en-US" b="1" dirty="0" smtClean="0">
                <a:solidFill>
                  <a:srgbClr val="FF0000"/>
                </a:solidFill>
              </a:rPr>
              <a:t>Geometric Shapes</a:t>
            </a:r>
            <a:endParaRPr lang="en-US" b="1" dirty="0">
              <a:solidFill>
                <a:srgbClr val="FF0000"/>
              </a:solidFill>
            </a:endParaRPr>
          </a:p>
        </p:txBody>
      </p:sp>
    </p:spTree>
    <p:extLst>
      <p:ext uri="{BB962C8B-B14F-4D97-AF65-F5344CB8AC3E}">
        <p14:creationId xmlns:p14="http://schemas.microsoft.com/office/powerpoint/2010/main" val="36144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COLOR</a:t>
            </a:r>
            <a:endParaRPr lang="en-US" dirty="0"/>
          </a:p>
        </p:txBody>
      </p:sp>
      <p:sp>
        <p:nvSpPr>
          <p:cNvPr id="3" name="Content Placeholder 2"/>
          <p:cNvSpPr>
            <a:spLocks noGrp="1"/>
          </p:cNvSpPr>
          <p:nvPr>
            <p:ph idx="1"/>
          </p:nvPr>
        </p:nvSpPr>
        <p:spPr/>
        <p:txBody>
          <a:bodyPr/>
          <a:lstStyle/>
          <a:p>
            <a:r>
              <a:rPr lang="en-US" dirty="0" smtClean="0"/>
              <a:t>Color can be described using the properties of hue, intensity, and value. </a:t>
            </a:r>
          </a:p>
          <a:p>
            <a:r>
              <a:rPr lang="en-US" b="1" u="sng" dirty="0" smtClean="0"/>
              <a:t>Hue</a:t>
            </a:r>
            <a:r>
              <a:rPr lang="en-US" dirty="0" smtClean="0"/>
              <a:t>- What the color is named (“red,” “violet,” “blue-green” etc.)</a:t>
            </a:r>
          </a:p>
          <a:p>
            <a:r>
              <a:rPr lang="en-US" b="1" u="sng" dirty="0" smtClean="0"/>
              <a:t>Intensity</a:t>
            </a:r>
            <a:r>
              <a:rPr lang="en-US" dirty="0" smtClean="0"/>
              <a:t>- How vivid or saturated the color is</a:t>
            </a:r>
          </a:p>
          <a:p>
            <a:r>
              <a:rPr lang="en-US" b="1" u="sng" dirty="0" smtClean="0"/>
              <a:t>Value</a:t>
            </a:r>
            <a:r>
              <a:rPr lang="en-US" dirty="0" smtClean="0"/>
              <a:t>- How light or dark the color is</a:t>
            </a:r>
            <a:endParaRPr lang="en-US" dirty="0"/>
          </a:p>
        </p:txBody>
      </p:sp>
    </p:spTree>
    <p:extLst>
      <p:ext uri="{BB962C8B-B14F-4D97-AF65-F5344CB8AC3E}">
        <p14:creationId xmlns:p14="http://schemas.microsoft.com/office/powerpoint/2010/main" val="274278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ue-color-wheel-featured.jpg"/>
          <p:cNvPicPr>
            <a:picLocks noGrp="1" noChangeAspect="1"/>
          </p:cNvPicPr>
          <p:nvPr>
            <p:ph idx="1"/>
          </p:nvPr>
        </p:nvPicPr>
        <p:blipFill>
          <a:blip r:embed="rId2">
            <a:extLst>
              <a:ext uri="{28A0092B-C50C-407E-A947-70E740481C1C}">
                <a14:useLocalDpi xmlns:a14="http://schemas.microsoft.com/office/drawing/2010/main" val="0"/>
              </a:ext>
            </a:extLst>
          </a:blip>
          <a:srcRect l="-33092" r="-33092"/>
          <a:stretch>
            <a:fillRect/>
          </a:stretch>
        </p:blipFill>
        <p:spPr>
          <a:xfrm>
            <a:off x="0" y="382033"/>
            <a:ext cx="4561063" cy="2744583"/>
          </a:xfrm>
        </p:spPr>
      </p:pic>
      <p:pic>
        <p:nvPicPr>
          <p:cNvPr id="5" name="Picture 4" descr="ColorIntens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535" y="2057400"/>
            <a:ext cx="3048081" cy="2601755"/>
          </a:xfrm>
          <a:prstGeom prst="rect">
            <a:avLst/>
          </a:prstGeom>
        </p:spPr>
      </p:pic>
      <p:pic>
        <p:nvPicPr>
          <p:cNvPr id="6" name="Picture 5" descr="valu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82" y="3982591"/>
            <a:ext cx="3113181" cy="1638341"/>
          </a:xfrm>
          <a:prstGeom prst="rect">
            <a:avLst/>
          </a:prstGeom>
        </p:spPr>
      </p:pic>
      <p:sp>
        <p:nvSpPr>
          <p:cNvPr id="7" name="TextBox 6"/>
          <p:cNvSpPr txBox="1"/>
          <p:nvPr/>
        </p:nvSpPr>
        <p:spPr>
          <a:xfrm>
            <a:off x="689526" y="3331463"/>
            <a:ext cx="3391973" cy="369332"/>
          </a:xfrm>
          <a:prstGeom prst="rect">
            <a:avLst/>
          </a:prstGeom>
          <a:noFill/>
        </p:spPr>
        <p:txBody>
          <a:bodyPr wrap="square" rtlCol="0">
            <a:spAutoFit/>
          </a:bodyPr>
          <a:lstStyle/>
          <a:p>
            <a:r>
              <a:rPr lang="en-US" b="1" dirty="0" smtClean="0">
                <a:solidFill>
                  <a:srgbClr val="FF0000"/>
                </a:solidFill>
              </a:rPr>
              <a:t>12 hues of the color wheel</a:t>
            </a:r>
            <a:endParaRPr lang="en-US" b="1" dirty="0">
              <a:solidFill>
                <a:srgbClr val="FF0000"/>
              </a:solidFill>
            </a:endParaRPr>
          </a:p>
        </p:txBody>
      </p:sp>
      <p:sp>
        <p:nvSpPr>
          <p:cNvPr id="8" name="TextBox 7"/>
          <p:cNvSpPr txBox="1"/>
          <p:nvPr/>
        </p:nvSpPr>
        <p:spPr>
          <a:xfrm>
            <a:off x="5606823" y="4801762"/>
            <a:ext cx="3113180" cy="646331"/>
          </a:xfrm>
          <a:prstGeom prst="rect">
            <a:avLst/>
          </a:prstGeom>
          <a:noFill/>
        </p:spPr>
        <p:txBody>
          <a:bodyPr wrap="square" rtlCol="0">
            <a:spAutoFit/>
          </a:bodyPr>
          <a:lstStyle/>
          <a:p>
            <a:r>
              <a:rPr lang="en-US" b="1" dirty="0" smtClean="0">
                <a:solidFill>
                  <a:srgbClr val="FF0000"/>
                </a:solidFill>
              </a:rPr>
              <a:t>Four hues, each with five different levels of intensity</a:t>
            </a:r>
            <a:endParaRPr lang="en-US" b="1" dirty="0">
              <a:solidFill>
                <a:srgbClr val="FF0000"/>
              </a:solidFill>
            </a:endParaRPr>
          </a:p>
        </p:txBody>
      </p:sp>
      <p:sp>
        <p:nvSpPr>
          <p:cNvPr id="9" name="TextBox 8"/>
          <p:cNvSpPr txBox="1"/>
          <p:nvPr/>
        </p:nvSpPr>
        <p:spPr>
          <a:xfrm>
            <a:off x="1447882" y="5841676"/>
            <a:ext cx="3678798" cy="646331"/>
          </a:xfrm>
          <a:prstGeom prst="rect">
            <a:avLst/>
          </a:prstGeom>
          <a:noFill/>
        </p:spPr>
        <p:txBody>
          <a:bodyPr wrap="square" rtlCol="0">
            <a:spAutoFit/>
          </a:bodyPr>
          <a:lstStyle/>
          <a:p>
            <a:r>
              <a:rPr lang="en-US" b="1" dirty="0" smtClean="0">
                <a:solidFill>
                  <a:srgbClr val="FF0000"/>
                </a:solidFill>
              </a:rPr>
              <a:t>Color values (tints, shades and tones) of one hue (blue)</a:t>
            </a:r>
            <a:endParaRPr lang="en-US" b="1" dirty="0">
              <a:solidFill>
                <a:srgbClr val="FF0000"/>
              </a:solidFill>
            </a:endParaRPr>
          </a:p>
        </p:txBody>
      </p:sp>
    </p:spTree>
    <p:extLst>
      <p:ext uri="{BB962C8B-B14F-4D97-AF65-F5344CB8AC3E}">
        <p14:creationId xmlns:p14="http://schemas.microsoft.com/office/powerpoint/2010/main" val="1445212038"/>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1241</TotalTime>
  <Words>738</Words>
  <Application>Microsoft Macintosh PowerPoint</Application>
  <PresentationFormat>On-screen Show (4:3)</PresentationFormat>
  <Paragraphs>83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Century Gothic</vt:lpstr>
      <vt:lpstr>Wingdings 2</vt:lpstr>
      <vt:lpstr>Plaza</vt:lpstr>
      <vt:lpstr>Elements of Art and Principles of Design Prisms</vt:lpstr>
      <vt:lpstr>You Will… </vt:lpstr>
      <vt:lpstr>Elements of Art</vt:lpstr>
      <vt:lpstr>Element of LINE</vt:lpstr>
      <vt:lpstr>PowerPoint Presentation</vt:lpstr>
      <vt:lpstr>Element of SHAPE</vt:lpstr>
      <vt:lpstr>PowerPoint Presentation</vt:lpstr>
      <vt:lpstr>Element of COLOR</vt:lpstr>
      <vt:lpstr>PowerPoint Presentation</vt:lpstr>
      <vt:lpstr>Element of TEXTURE</vt:lpstr>
      <vt:lpstr>PowerPoint Presentation</vt:lpstr>
      <vt:lpstr>Element of VALUE</vt:lpstr>
      <vt:lpstr>PowerPoint Presentation</vt:lpstr>
      <vt:lpstr>Element of FORM</vt:lpstr>
      <vt:lpstr>PowerPoint Presentation</vt:lpstr>
      <vt:lpstr>Element of SPACE</vt:lpstr>
      <vt:lpstr>PowerPoint Presentation</vt:lpstr>
      <vt:lpstr>Procedure</vt:lpstr>
      <vt:lpstr>Timeline</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and Principles  of Design Prisms</dc:title>
  <dc:creator>LHS Art 2</dc:creator>
  <cp:lastModifiedBy>Microsoft Office User</cp:lastModifiedBy>
  <cp:revision>14</cp:revision>
  <dcterms:created xsi:type="dcterms:W3CDTF">2017-08-27T17:50:38Z</dcterms:created>
  <dcterms:modified xsi:type="dcterms:W3CDTF">2017-09-07T11:13:15Z</dcterms:modified>
</cp:coreProperties>
</file>