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8" r:id="rId3"/>
    <p:sldId id="257" r:id="rId4"/>
    <p:sldId id="267" r:id="rId5"/>
    <p:sldId id="264" r:id="rId6"/>
    <p:sldId id="269" r:id="rId7"/>
    <p:sldId id="259" r:id="rId8"/>
    <p:sldId id="272" r:id="rId9"/>
    <p:sldId id="266" r:id="rId10"/>
    <p:sldId id="270" r:id="rId11"/>
    <p:sldId id="271" r:id="rId12"/>
    <p:sldId id="273" r:id="rId13"/>
    <p:sldId id="260" r:id="rId14"/>
    <p:sldId id="263" r:id="rId15"/>
    <p:sldId id="265" r:id="rId16"/>
    <p:sldId id="274" r:id="rId17"/>
    <p:sldId id="261"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712099-D051-A84C-AA4C-087ED4DB6566}" type="datetimeFigureOut">
              <a:rPr lang="en-US" smtClean="0"/>
              <a:t>10/7/16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AE21D5-2C3E-654D-A2FE-766FD10E78A9}" type="slidenum">
              <a:rPr lang="en-US" smtClean="0"/>
              <a:t>‹#›</a:t>
            </a:fld>
            <a:endParaRPr lang="en-US"/>
          </a:p>
        </p:txBody>
      </p:sp>
    </p:spTree>
    <p:extLst>
      <p:ext uri="{BB962C8B-B14F-4D97-AF65-F5344CB8AC3E}">
        <p14:creationId xmlns:p14="http://schemas.microsoft.com/office/powerpoint/2010/main" val="2722914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AE21D5-2C3E-654D-A2FE-766FD10E78A9}" type="slidenum">
              <a:rPr lang="en-US" smtClean="0"/>
              <a:t>3</a:t>
            </a:fld>
            <a:endParaRPr lang="en-US"/>
          </a:p>
        </p:txBody>
      </p:sp>
    </p:spTree>
    <p:extLst>
      <p:ext uri="{BB962C8B-B14F-4D97-AF65-F5344CB8AC3E}">
        <p14:creationId xmlns:p14="http://schemas.microsoft.com/office/powerpoint/2010/main" val="1245482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2473DB-DC81-4607-B4E1-D18F63511C54}" type="datetimeFigureOut">
              <a:rPr lang="en-US" smtClean="0"/>
              <a:t>10/7/16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B6683-A8E3-4571-8EA7-555BB35710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473DB-DC81-4607-B4E1-D18F63511C54}" type="datetimeFigureOut">
              <a:rPr lang="en-US" smtClean="0"/>
              <a:t>10/7/16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B6683-A8E3-4571-8EA7-555BB35710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473DB-DC81-4607-B4E1-D18F63511C54}" type="datetimeFigureOut">
              <a:rPr lang="en-US" smtClean="0"/>
              <a:t>10/7/16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B6683-A8E3-4571-8EA7-555BB35710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473DB-DC81-4607-B4E1-D18F63511C54}" type="datetimeFigureOut">
              <a:rPr lang="en-US" smtClean="0"/>
              <a:t>10/7/16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B6683-A8E3-4571-8EA7-555BB35710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473DB-DC81-4607-B4E1-D18F63511C54}" type="datetimeFigureOut">
              <a:rPr lang="en-US" smtClean="0"/>
              <a:t>10/7/16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B6683-A8E3-4571-8EA7-555BB35710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2473DB-DC81-4607-B4E1-D18F63511C54}" type="datetimeFigureOut">
              <a:rPr lang="en-US" smtClean="0"/>
              <a:t>10/7/16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B6683-A8E3-4571-8EA7-555BB35710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473DB-DC81-4607-B4E1-D18F63511C54}" type="datetimeFigureOut">
              <a:rPr lang="en-US" smtClean="0"/>
              <a:t>10/7/16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B6683-A8E3-4571-8EA7-555BB35710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473DB-DC81-4607-B4E1-D18F63511C54}" type="datetimeFigureOut">
              <a:rPr lang="en-US" smtClean="0"/>
              <a:t>10/7/16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B6683-A8E3-4571-8EA7-555BB35710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473DB-DC81-4607-B4E1-D18F63511C54}" type="datetimeFigureOut">
              <a:rPr lang="en-US" smtClean="0"/>
              <a:t>10/7/16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B6683-A8E3-4571-8EA7-555BB35710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473DB-DC81-4607-B4E1-D18F63511C54}" type="datetimeFigureOut">
              <a:rPr lang="en-US" smtClean="0"/>
              <a:t>10/7/16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B6683-A8E3-4571-8EA7-555BB35710D7}"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A2473DB-DC81-4607-B4E1-D18F63511C54}" type="datetimeFigureOut">
              <a:rPr lang="en-US" smtClean="0"/>
              <a:t>10/7/16</a:t>
            </a:fld>
            <a:endParaRPr lang="en-US"/>
          </a:p>
        </p:txBody>
      </p:sp>
      <p:sp>
        <p:nvSpPr>
          <p:cNvPr id="9" name="Slide Number Placeholder 8"/>
          <p:cNvSpPr>
            <a:spLocks noGrp="1"/>
          </p:cNvSpPr>
          <p:nvPr>
            <p:ph type="sldNum" sz="quarter" idx="11"/>
          </p:nvPr>
        </p:nvSpPr>
        <p:spPr/>
        <p:txBody>
          <a:bodyPr/>
          <a:lstStyle/>
          <a:p>
            <a:fld id="{206B6683-A8E3-4571-8EA7-555BB35710D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06B6683-A8E3-4571-8EA7-555BB35710D7}"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A2473DB-DC81-4607-B4E1-D18F63511C54}" type="datetimeFigureOut">
              <a:rPr lang="en-US" smtClean="0"/>
              <a:t>10/7/16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3800" dirty="0" smtClean="0">
                <a:solidFill>
                  <a:srgbClr val="94C600"/>
                </a:solidFill>
              </a:rPr>
              <a:t>Glazing</a:t>
            </a:r>
            <a:endParaRPr lang="en-US" sz="13800" dirty="0">
              <a:solidFill>
                <a:srgbClr val="94C600"/>
              </a:solidFill>
            </a:endParaRPr>
          </a:p>
        </p:txBody>
      </p:sp>
      <p:sp>
        <p:nvSpPr>
          <p:cNvPr id="3" name="Subtitle 2"/>
          <p:cNvSpPr>
            <a:spLocks noGrp="1"/>
          </p:cNvSpPr>
          <p:nvPr>
            <p:ph type="subTitle" idx="1"/>
          </p:nvPr>
        </p:nvSpPr>
        <p:spPr/>
        <p:txBody>
          <a:bodyPr>
            <a:normAutofit/>
          </a:bodyPr>
          <a:lstStyle/>
          <a:p>
            <a:r>
              <a:rPr lang="en-US" sz="3600" dirty="0" smtClean="0">
                <a:solidFill>
                  <a:schemeClr val="tx2"/>
                </a:solidFill>
              </a:rPr>
              <a:t>Pottery 1</a:t>
            </a:r>
            <a:endParaRPr lang="en-US" sz="3600" dirty="0">
              <a:solidFill>
                <a:schemeClr val="tx2"/>
              </a:solidFill>
            </a:endParaRPr>
          </a:p>
        </p:txBody>
      </p:sp>
    </p:spTree>
    <p:extLst>
      <p:ext uri="{BB962C8B-B14F-4D97-AF65-F5344CB8AC3E}">
        <p14:creationId xmlns:p14="http://schemas.microsoft.com/office/powerpoint/2010/main" val="38812387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806 (1).JPG"/>
          <p:cNvPicPr>
            <a:picLocks noChangeAspect="1"/>
          </p:cNvPicPr>
          <p:nvPr/>
        </p:nvPicPr>
        <p:blipFill rotWithShape="1">
          <a:blip r:embed="rId2">
            <a:extLst>
              <a:ext uri="{28A0092B-C50C-407E-A947-70E740481C1C}">
                <a14:useLocalDpi xmlns:a14="http://schemas.microsoft.com/office/drawing/2010/main" val="0"/>
              </a:ext>
            </a:extLst>
          </a:blip>
          <a:srcRect l="18767" t="14677" r="8618" b="13421"/>
          <a:stretch/>
        </p:blipFill>
        <p:spPr>
          <a:xfrm rot="5400000">
            <a:off x="-767491" y="1072458"/>
            <a:ext cx="5965211" cy="4429895"/>
          </a:xfrm>
          <a:prstGeom prst="rect">
            <a:avLst/>
          </a:prstGeom>
        </p:spPr>
      </p:pic>
      <p:pic>
        <p:nvPicPr>
          <p:cNvPr id="5" name="Picture 4" descr="IMG_7808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57600" y="990600"/>
            <a:ext cx="6096000" cy="4572000"/>
          </a:xfrm>
          <a:prstGeom prst="rect">
            <a:avLst/>
          </a:prstGeom>
        </p:spPr>
      </p:pic>
    </p:spTree>
    <p:extLst>
      <p:ext uri="{BB962C8B-B14F-4D97-AF65-F5344CB8AC3E}">
        <p14:creationId xmlns:p14="http://schemas.microsoft.com/office/powerpoint/2010/main" val="38045590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807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71525" y="1152525"/>
            <a:ext cx="6172200" cy="4629150"/>
          </a:xfrm>
          <a:prstGeom prst="rect">
            <a:avLst/>
          </a:prstGeom>
        </p:spPr>
      </p:pic>
      <p:pic>
        <p:nvPicPr>
          <p:cNvPr id="5" name="Picture 4" descr="IMG_7809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18507" y="1155156"/>
            <a:ext cx="6193247" cy="4644935"/>
          </a:xfrm>
          <a:prstGeom prst="rect">
            <a:avLst/>
          </a:prstGeom>
        </p:spPr>
      </p:pic>
    </p:spTree>
    <p:extLst>
      <p:ext uri="{BB962C8B-B14F-4D97-AF65-F5344CB8AC3E}">
        <p14:creationId xmlns:p14="http://schemas.microsoft.com/office/powerpoint/2010/main" val="18807719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0" cy="1143000"/>
          </a:xfrm>
        </p:spPr>
        <p:txBody>
          <a:bodyPr/>
          <a:lstStyle/>
          <a:p>
            <a:r>
              <a:rPr lang="en-US" sz="6000" dirty="0" smtClean="0">
                <a:solidFill>
                  <a:schemeClr val="accent1"/>
                </a:solidFill>
              </a:rPr>
              <a:t>For Bobble Heads</a:t>
            </a:r>
            <a:endParaRPr lang="en-US" sz="6000" dirty="0">
              <a:solidFill>
                <a:schemeClr val="accent1"/>
              </a:solidFill>
            </a:endParaRPr>
          </a:p>
        </p:txBody>
      </p:sp>
      <p:sp>
        <p:nvSpPr>
          <p:cNvPr id="3" name="Content Placeholder 2"/>
          <p:cNvSpPr>
            <a:spLocks noGrp="1"/>
          </p:cNvSpPr>
          <p:nvPr>
            <p:ph idx="1"/>
          </p:nvPr>
        </p:nvSpPr>
        <p:spPr/>
        <p:txBody>
          <a:bodyPr>
            <a:normAutofit/>
          </a:bodyPr>
          <a:lstStyle/>
          <a:p>
            <a:r>
              <a:rPr lang="en-US" sz="3600" dirty="0" smtClean="0"/>
              <a:t>Your head will sit on top of your body in the glaze kiln</a:t>
            </a:r>
          </a:p>
          <a:p>
            <a:r>
              <a:rPr lang="en-US" sz="3600" dirty="0" smtClean="0"/>
              <a:t>So where can you NOT glaze?</a:t>
            </a:r>
          </a:p>
          <a:p>
            <a:r>
              <a:rPr lang="en-US" sz="3600" dirty="0" smtClean="0"/>
              <a:t>Use a pencil to draw a line on the body so you don’t glaze areas where you don’t need glaze. Pencil will burn out in the kiln and not effect your glaze</a:t>
            </a:r>
            <a:endParaRPr lang="en-US" sz="3600" dirty="0"/>
          </a:p>
        </p:txBody>
      </p:sp>
    </p:spTree>
    <p:extLst>
      <p:ext uri="{BB962C8B-B14F-4D97-AF65-F5344CB8AC3E}">
        <p14:creationId xmlns:p14="http://schemas.microsoft.com/office/powerpoint/2010/main" val="1751944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 y="76200"/>
            <a:ext cx="7620000" cy="808038"/>
          </a:xfrm>
        </p:spPr>
        <p:txBody>
          <a:bodyPr/>
          <a:lstStyle/>
          <a:p>
            <a:r>
              <a:rPr lang="en-US" sz="6000" dirty="0" smtClean="0">
                <a:solidFill>
                  <a:srgbClr val="74A510"/>
                </a:solidFill>
              </a:rPr>
              <a:t>Steps:</a:t>
            </a:r>
            <a:endParaRPr lang="en-US" sz="6000" dirty="0">
              <a:solidFill>
                <a:srgbClr val="74A510"/>
              </a:solidFill>
            </a:endParaRPr>
          </a:p>
        </p:txBody>
      </p:sp>
      <p:sp>
        <p:nvSpPr>
          <p:cNvPr id="3" name="Content Placeholder 2"/>
          <p:cNvSpPr>
            <a:spLocks noGrp="1"/>
          </p:cNvSpPr>
          <p:nvPr>
            <p:ph idx="1"/>
          </p:nvPr>
        </p:nvSpPr>
        <p:spPr>
          <a:xfrm>
            <a:off x="152400" y="914400"/>
            <a:ext cx="8153400" cy="1600200"/>
          </a:xfrm>
        </p:spPr>
        <p:txBody>
          <a:bodyPr>
            <a:normAutofit lnSpcReduction="10000"/>
          </a:bodyPr>
          <a:lstStyle/>
          <a:p>
            <a:pPr marL="571500" indent="-457200">
              <a:buFont typeface="+mj-lt"/>
              <a:buAutoNum type="arabicPeriod"/>
            </a:pPr>
            <a:r>
              <a:rPr lang="en-US" sz="2000" dirty="0" smtClean="0"/>
              <a:t>In your sketchbook, open to the drawing of your project and plan your glazing. Mark where certain colors are going to go using the actual name (Copper </a:t>
            </a:r>
            <a:r>
              <a:rPr lang="en-US" sz="2000" dirty="0" err="1" smtClean="0"/>
              <a:t>Adventurine</a:t>
            </a:r>
            <a:r>
              <a:rPr lang="en-US" sz="2000" dirty="0" smtClean="0"/>
              <a:t>, </a:t>
            </a:r>
            <a:r>
              <a:rPr lang="en-US" sz="2000" dirty="0"/>
              <a:t>L</a:t>
            </a:r>
            <a:r>
              <a:rPr lang="en-US" sz="2000" dirty="0" smtClean="0"/>
              <a:t>eaf </a:t>
            </a:r>
            <a:r>
              <a:rPr lang="en-US" sz="2000" dirty="0"/>
              <a:t>G</a:t>
            </a:r>
            <a:r>
              <a:rPr lang="en-US" sz="2000" dirty="0" smtClean="0"/>
              <a:t>reen, etc.) </a:t>
            </a:r>
            <a:r>
              <a:rPr lang="en-US" sz="2000" b="1" dirty="0" smtClean="0"/>
              <a:t>Black </a:t>
            </a:r>
            <a:r>
              <a:rPr lang="en-US" sz="2000" b="1" dirty="0" smtClean="0">
                <a:solidFill>
                  <a:srgbClr val="94C600"/>
                </a:solidFill>
              </a:rPr>
              <a:t>is only to be used for small details like eyes. Your project will never be all black! It hides details…</a:t>
            </a:r>
            <a:endParaRPr lang="en-US" sz="2000" b="1" dirty="0">
              <a:solidFill>
                <a:srgbClr val="94C600"/>
              </a:solidFill>
            </a:endParaRPr>
          </a:p>
        </p:txBody>
      </p:sp>
      <p:sp>
        <p:nvSpPr>
          <p:cNvPr id="4" name="TextBox 3"/>
          <p:cNvSpPr txBox="1"/>
          <p:nvPr/>
        </p:nvSpPr>
        <p:spPr>
          <a:xfrm>
            <a:off x="381000" y="5791200"/>
            <a:ext cx="7772400" cy="1200329"/>
          </a:xfrm>
          <a:prstGeom prst="rect">
            <a:avLst/>
          </a:prstGeom>
          <a:noFill/>
        </p:spPr>
        <p:txBody>
          <a:bodyPr wrap="square" rtlCol="0">
            <a:spAutoFit/>
          </a:bodyPr>
          <a:lstStyle/>
          <a:p>
            <a:r>
              <a:rPr lang="en-US" i="1" dirty="0"/>
              <a:t>If you forget to do this first step, I cannot see what you plan on doing and I cannot help you figure out what glaze you used previously! All glazes look about the same before getting fired. </a:t>
            </a:r>
          </a:p>
          <a:p>
            <a:endParaRPr lang="en-US" dirty="0"/>
          </a:p>
        </p:txBody>
      </p:sp>
      <p:pic>
        <p:nvPicPr>
          <p:cNvPr id="5" name="Picture 4"/>
          <p:cNvPicPr>
            <a:picLocks noChangeAspect="1"/>
          </p:cNvPicPr>
          <p:nvPr/>
        </p:nvPicPr>
        <p:blipFill>
          <a:blip r:embed="rId2"/>
          <a:stretch>
            <a:fillRect/>
          </a:stretch>
        </p:blipFill>
        <p:spPr>
          <a:xfrm>
            <a:off x="2286000" y="2362200"/>
            <a:ext cx="4572000" cy="3429000"/>
          </a:xfrm>
          <a:prstGeom prst="rect">
            <a:avLst/>
          </a:prstGeom>
        </p:spPr>
      </p:pic>
      <p:cxnSp>
        <p:nvCxnSpPr>
          <p:cNvPr id="10" name="Straight Arrow Connector 9"/>
          <p:cNvCxnSpPr/>
          <p:nvPr/>
        </p:nvCxnSpPr>
        <p:spPr>
          <a:xfrm>
            <a:off x="1828800" y="3505200"/>
            <a:ext cx="198120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6019800" y="3124200"/>
            <a:ext cx="1143000" cy="9144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4953000" y="4572000"/>
            <a:ext cx="2286000" cy="838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676400" y="4572000"/>
            <a:ext cx="1600200" cy="7620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04800" y="3352800"/>
            <a:ext cx="1447800" cy="381000"/>
          </a:xfrm>
          <a:prstGeom prst="rect">
            <a:avLst/>
          </a:prstGeom>
          <a:noFill/>
        </p:spPr>
        <p:txBody>
          <a:bodyPr wrap="square" rtlCol="0">
            <a:spAutoFit/>
          </a:bodyPr>
          <a:lstStyle/>
          <a:p>
            <a:r>
              <a:rPr lang="en-US" dirty="0" smtClean="0"/>
              <a:t>Dark Blue</a:t>
            </a:r>
            <a:endParaRPr lang="en-US" dirty="0"/>
          </a:p>
        </p:txBody>
      </p:sp>
      <p:sp>
        <p:nvSpPr>
          <p:cNvPr id="18" name="TextBox 17"/>
          <p:cNvSpPr txBox="1"/>
          <p:nvPr/>
        </p:nvSpPr>
        <p:spPr>
          <a:xfrm>
            <a:off x="304800" y="5181600"/>
            <a:ext cx="1447800" cy="369332"/>
          </a:xfrm>
          <a:prstGeom prst="rect">
            <a:avLst/>
          </a:prstGeom>
          <a:noFill/>
        </p:spPr>
        <p:txBody>
          <a:bodyPr wrap="square" rtlCol="0">
            <a:spAutoFit/>
          </a:bodyPr>
          <a:lstStyle/>
          <a:p>
            <a:r>
              <a:rPr lang="en-US" dirty="0" smtClean="0"/>
              <a:t>Vivid Orange</a:t>
            </a:r>
            <a:endParaRPr lang="en-US" dirty="0"/>
          </a:p>
        </p:txBody>
      </p:sp>
      <p:sp>
        <p:nvSpPr>
          <p:cNvPr id="19" name="TextBox 18"/>
          <p:cNvSpPr txBox="1"/>
          <p:nvPr/>
        </p:nvSpPr>
        <p:spPr>
          <a:xfrm>
            <a:off x="7162800" y="2743200"/>
            <a:ext cx="1219200" cy="646331"/>
          </a:xfrm>
          <a:prstGeom prst="rect">
            <a:avLst/>
          </a:prstGeom>
          <a:noFill/>
        </p:spPr>
        <p:txBody>
          <a:bodyPr wrap="square" rtlCol="0">
            <a:spAutoFit/>
          </a:bodyPr>
          <a:lstStyle/>
          <a:p>
            <a:r>
              <a:rPr lang="en-US" dirty="0" smtClean="0"/>
              <a:t>Canary Yellow</a:t>
            </a:r>
            <a:endParaRPr lang="en-US" dirty="0"/>
          </a:p>
        </p:txBody>
      </p:sp>
      <p:sp>
        <p:nvSpPr>
          <p:cNvPr id="20" name="TextBox 19"/>
          <p:cNvSpPr txBox="1"/>
          <p:nvPr/>
        </p:nvSpPr>
        <p:spPr>
          <a:xfrm>
            <a:off x="7315200" y="5105400"/>
            <a:ext cx="1143000" cy="646331"/>
          </a:xfrm>
          <a:prstGeom prst="rect">
            <a:avLst/>
          </a:prstGeom>
          <a:noFill/>
        </p:spPr>
        <p:txBody>
          <a:bodyPr wrap="square" rtlCol="0">
            <a:spAutoFit/>
          </a:bodyPr>
          <a:lstStyle/>
          <a:p>
            <a:r>
              <a:rPr lang="en-US" dirty="0" smtClean="0"/>
              <a:t>Emerald Green</a:t>
            </a:r>
            <a:endParaRPr lang="en-US" dirty="0"/>
          </a:p>
        </p:txBody>
      </p:sp>
    </p:spTree>
    <p:extLst>
      <p:ext uri="{BB962C8B-B14F-4D97-AF65-F5344CB8AC3E}">
        <p14:creationId xmlns:p14="http://schemas.microsoft.com/office/powerpoint/2010/main" val="1328510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9" y="10666"/>
            <a:ext cx="7620000" cy="1143000"/>
          </a:xfrm>
        </p:spPr>
        <p:txBody>
          <a:bodyPr/>
          <a:lstStyle/>
          <a:p>
            <a:r>
              <a:rPr lang="en-US" sz="6000" dirty="0" smtClean="0">
                <a:solidFill>
                  <a:srgbClr val="74A510"/>
                </a:solidFill>
              </a:rPr>
              <a:t>Steps continued</a:t>
            </a:r>
            <a:endParaRPr lang="en-US" sz="6000" dirty="0">
              <a:solidFill>
                <a:srgbClr val="74A510"/>
              </a:solidFill>
            </a:endParaRPr>
          </a:p>
        </p:txBody>
      </p:sp>
      <p:sp>
        <p:nvSpPr>
          <p:cNvPr id="3" name="Content Placeholder 2"/>
          <p:cNvSpPr>
            <a:spLocks noGrp="1"/>
          </p:cNvSpPr>
          <p:nvPr>
            <p:ph idx="1"/>
          </p:nvPr>
        </p:nvSpPr>
        <p:spPr>
          <a:xfrm>
            <a:off x="0" y="1066800"/>
            <a:ext cx="8458200" cy="5791200"/>
          </a:xfrm>
        </p:spPr>
        <p:txBody>
          <a:bodyPr>
            <a:normAutofit fontScale="92500" lnSpcReduction="10000"/>
          </a:bodyPr>
          <a:lstStyle/>
          <a:p>
            <a:pPr marL="628650" indent="-514350">
              <a:buFont typeface="+mj-lt"/>
              <a:buAutoNum type="arabicPeriod" startAt="2"/>
            </a:pPr>
            <a:r>
              <a:rPr lang="en-US" sz="2800" dirty="0"/>
              <a:t>Make sure there is no dust on your project-wipe clean with your </a:t>
            </a:r>
            <a:r>
              <a:rPr lang="en-US" sz="2800" dirty="0" smtClean="0"/>
              <a:t>hands if necessary. </a:t>
            </a:r>
          </a:p>
          <a:p>
            <a:pPr marL="628650" indent="-514350">
              <a:buFont typeface="+mj-lt"/>
              <a:buAutoNum type="arabicPeriod" startAt="2"/>
            </a:pPr>
            <a:r>
              <a:rPr lang="en-US" sz="2800" dirty="0" smtClean="0"/>
              <a:t>Apply </a:t>
            </a:r>
            <a:r>
              <a:rPr lang="en-US" sz="2800" dirty="0"/>
              <a:t>2-3 coats of </a:t>
            </a:r>
            <a:r>
              <a:rPr lang="en-US" sz="2800" dirty="0" smtClean="0"/>
              <a:t>the glaze. </a:t>
            </a:r>
          </a:p>
          <a:p>
            <a:pPr marL="628650" indent="-514350">
              <a:buFont typeface="+mj-lt"/>
              <a:buAutoNum type="arabicPeriod" startAt="2"/>
            </a:pPr>
            <a:r>
              <a:rPr lang="en-US" sz="2800" dirty="0" smtClean="0"/>
              <a:t>You cannot contaminate glaze! No dipping the same brush in 2 different bottles without fully cleaning it first.</a:t>
            </a:r>
          </a:p>
          <a:p>
            <a:pPr marL="628650" indent="-514350">
              <a:buFont typeface="+mj-lt"/>
              <a:buAutoNum type="arabicPeriod" startAt="2"/>
            </a:pPr>
            <a:r>
              <a:rPr lang="en-US" sz="2800" dirty="0" smtClean="0"/>
              <a:t>If you are layering, glaze 2 coats of the under color. </a:t>
            </a:r>
            <a:r>
              <a:rPr lang="en-US" sz="2800" b="1" u="sng" dirty="0" smtClean="0"/>
              <a:t>CLEAN THE BRUSH</a:t>
            </a:r>
            <a:r>
              <a:rPr lang="en-US" sz="2800" dirty="0" smtClean="0"/>
              <a:t>. Wait until the 2 coats dry, then glaze 1 coat of the top color.</a:t>
            </a:r>
            <a:endParaRPr lang="en-US" sz="2800" dirty="0"/>
          </a:p>
          <a:p>
            <a:pPr marL="628650" indent="-514350">
              <a:buFont typeface="+mj-lt"/>
              <a:buAutoNum type="arabicPeriod" startAt="2"/>
            </a:pPr>
            <a:r>
              <a:rPr lang="en-US" sz="2800" dirty="0"/>
              <a:t>Wait until project is dry and clean the bottom with a </a:t>
            </a:r>
            <a:r>
              <a:rPr lang="en-US" sz="2800" dirty="0" smtClean="0"/>
              <a:t>damp, wrung out </a:t>
            </a:r>
            <a:r>
              <a:rPr lang="en-US" sz="2800" b="1" dirty="0" smtClean="0"/>
              <a:t>sponge! Please don’t use paper towels</a:t>
            </a:r>
            <a:endParaRPr lang="en-US" sz="2800" b="1" dirty="0"/>
          </a:p>
          <a:p>
            <a:pPr marL="628650" indent="-514350">
              <a:buFont typeface="+mj-lt"/>
              <a:buAutoNum type="arabicPeriod" startAt="2"/>
            </a:pPr>
            <a:r>
              <a:rPr lang="en-US" sz="2800" dirty="0"/>
              <a:t>Get </a:t>
            </a:r>
            <a:r>
              <a:rPr lang="en-US" sz="2800" dirty="0" smtClean="0"/>
              <a:t>approved by me!</a:t>
            </a:r>
            <a:endParaRPr lang="en-US" sz="2800" dirty="0"/>
          </a:p>
          <a:p>
            <a:pPr marL="628650" indent="-514350">
              <a:buFont typeface="+mj-lt"/>
              <a:buAutoNum type="arabicPeriod" startAt="2"/>
            </a:pPr>
            <a:r>
              <a:rPr lang="en-US" sz="2800" dirty="0"/>
              <a:t>Finished project will be taken and put in the kiln room by </a:t>
            </a:r>
            <a:r>
              <a:rPr lang="en-US" sz="2800" dirty="0" smtClean="0"/>
              <a:t>myself only</a:t>
            </a:r>
            <a:r>
              <a:rPr lang="en-US" sz="2800" dirty="0"/>
              <a:t>.</a:t>
            </a:r>
          </a:p>
          <a:p>
            <a:pPr marL="114300" indent="0">
              <a:buNone/>
            </a:pPr>
            <a:endParaRPr lang="en-US" dirty="0"/>
          </a:p>
        </p:txBody>
      </p:sp>
    </p:spTree>
    <p:extLst>
      <p:ext uri="{BB962C8B-B14F-4D97-AF65-F5344CB8AC3E}">
        <p14:creationId xmlns:p14="http://schemas.microsoft.com/office/powerpoint/2010/main" val="14816467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74A510"/>
                </a:solidFill>
              </a:rPr>
              <a:t>Questions?</a:t>
            </a:r>
            <a:endParaRPr lang="en-US" sz="6000" dirty="0">
              <a:solidFill>
                <a:srgbClr val="74A510"/>
              </a:solidFill>
            </a:endParaRPr>
          </a:p>
        </p:txBody>
      </p:sp>
      <p:pic>
        <p:nvPicPr>
          <p:cNvPr id="4" name="Picture 3"/>
          <p:cNvPicPr>
            <a:picLocks noChangeAspect="1"/>
          </p:cNvPicPr>
          <p:nvPr/>
        </p:nvPicPr>
        <p:blipFill>
          <a:blip r:embed="rId2"/>
          <a:stretch>
            <a:fillRect/>
          </a:stretch>
        </p:blipFill>
        <p:spPr>
          <a:xfrm>
            <a:off x="4800600" y="914400"/>
            <a:ext cx="4191000" cy="5612947"/>
          </a:xfrm>
          <a:prstGeom prst="rect">
            <a:avLst/>
          </a:prstGeom>
        </p:spPr>
      </p:pic>
      <p:pic>
        <p:nvPicPr>
          <p:cNvPr id="5" name="Picture 4"/>
          <p:cNvPicPr>
            <a:picLocks noChangeAspect="1"/>
          </p:cNvPicPr>
          <p:nvPr/>
        </p:nvPicPr>
        <p:blipFill rotWithShape="1">
          <a:blip r:embed="rId3"/>
          <a:srcRect r="29898" b="5541"/>
          <a:stretch/>
        </p:blipFill>
        <p:spPr>
          <a:xfrm>
            <a:off x="152400" y="1600200"/>
            <a:ext cx="4572000" cy="4928520"/>
          </a:xfrm>
          <a:prstGeom prst="rect">
            <a:avLst/>
          </a:prstGeom>
        </p:spPr>
      </p:pic>
    </p:spTree>
    <p:extLst>
      <p:ext uri="{BB962C8B-B14F-4D97-AF65-F5344CB8AC3E}">
        <p14:creationId xmlns:p14="http://schemas.microsoft.com/office/powerpoint/2010/main" val="9625993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7620000" cy="1143000"/>
          </a:xfrm>
        </p:spPr>
        <p:txBody>
          <a:bodyPr/>
          <a:lstStyle/>
          <a:p>
            <a:r>
              <a:rPr lang="en-US" sz="7200" dirty="0" smtClean="0"/>
              <a:t>UNDERGLAZE INFORMATION</a:t>
            </a:r>
            <a:endParaRPr lang="en-US" sz="7200" dirty="0"/>
          </a:p>
        </p:txBody>
      </p:sp>
    </p:spTree>
    <p:extLst>
      <p:ext uri="{BB962C8B-B14F-4D97-AF65-F5344CB8AC3E}">
        <p14:creationId xmlns:p14="http://schemas.microsoft.com/office/powerpoint/2010/main" val="285080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sz="6000" dirty="0" err="1" smtClean="0">
                <a:solidFill>
                  <a:srgbClr val="74A510"/>
                </a:solidFill>
              </a:rPr>
              <a:t>Underglaze</a:t>
            </a:r>
            <a:endParaRPr lang="en-US" sz="6000" dirty="0">
              <a:solidFill>
                <a:srgbClr val="74A510"/>
              </a:solidFill>
            </a:endParaRPr>
          </a:p>
        </p:txBody>
      </p:sp>
      <p:sp>
        <p:nvSpPr>
          <p:cNvPr id="3" name="Content Placeholder 2"/>
          <p:cNvSpPr>
            <a:spLocks noGrp="1"/>
          </p:cNvSpPr>
          <p:nvPr>
            <p:ph idx="1"/>
          </p:nvPr>
        </p:nvSpPr>
        <p:spPr>
          <a:xfrm>
            <a:off x="152400" y="2133600"/>
            <a:ext cx="8153400" cy="2438400"/>
          </a:xfrm>
        </p:spPr>
        <p:txBody>
          <a:bodyPr>
            <a:noAutofit/>
          </a:bodyPr>
          <a:lstStyle/>
          <a:p>
            <a:pPr marL="114300" indent="0" algn="ctr">
              <a:buNone/>
            </a:pPr>
            <a:r>
              <a:rPr lang="en-US" sz="3200" dirty="0" err="1"/>
              <a:t>Underglaze</a:t>
            </a:r>
            <a:r>
              <a:rPr lang="en-US" sz="3200" dirty="0"/>
              <a:t> is colored slip formulated to have low drying shrinkage, allowing application to bone-dry or bisque-fired surface before </a:t>
            </a:r>
            <a:r>
              <a:rPr lang="en-US" sz="3200" dirty="0" smtClean="0"/>
              <a:t>glazing</a:t>
            </a:r>
            <a:endParaRPr lang="en-US" sz="3200" dirty="0"/>
          </a:p>
        </p:txBody>
      </p:sp>
    </p:spTree>
    <p:extLst>
      <p:ext uri="{BB962C8B-B14F-4D97-AF65-F5344CB8AC3E}">
        <p14:creationId xmlns:p14="http://schemas.microsoft.com/office/powerpoint/2010/main" val="12068921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err="1" smtClean="0">
                <a:solidFill>
                  <a:srgbClr val="74A510"/>
                </a:solidFill>
              </a:rPr>
              <a:t>Underglaze</a:t>
            </a:r>
            <a:endParaRPr lang="en-US" sz="6000" dirty="0">
              <a:solidFill>
                <a:srgbClr val="74A510"/>
              </a:solidFill>
            </a:endParaRPr>
          </a:p>
        </p:txBody>
      </p:sp>
      <p:sp>
        <p:nvSpPr>
          <p:cNvPr id="3" name="Content Placeholder 2"/>
          <p:cNvSpPr>
            <a:spLocks noGrp="1"/>
          </p:cNvSpPr>
          <p:nvPr>
            <p:ph idx="1"/>
          </p:nvPr>
        </p:nvSpPr>
        <p:spPr>
          <a:xfrm>
            <a:off x="304800" y="1371600"/>
            <a:ext cx="8001000" cy="5257800"/>
          </a:xfrm>
        </p:spPr>
        <p:txBody>
          <a:bodyPr>
            <a:noAutofit/>
          </a:bodyPr>
          <a:lstStyle/>
          <a:p>
            <a:r>
              <a:rPr lang="en-US" sz="3200" dirty="0" smtClean="0"/>
              <a:t>You must apply 2-3 even coats for the color to be consistent and not streaky</a:t>
            </a:r>
          </a:p>
          <a:p>
            <a:r>
              <a:rPr lang="en-US" sz="3200" dirty="0" err="1" smtClean="0"/>
              <a:t>Underglaze</a:t>
            </a:r>
            <a:r>
              <a:rPr lang="en-US" sz="3200" dirty="0" smtClean="0"/>
              <a:t> can be applied anywhere to your pot-inside, outside, on the bottom. </a:t>
            </a:r>
          </a:p>
          <a:p>
            <a:r>
              <a:rPr lang="en-US" sz="3200" dirty="0" smtClean="0"/>
              <a:t>If clear glaze is not applied on top of </a:t>
            </a:r>
            <a:r>
              <a:rPr lang="en-US" sz="3200" dirty="0" err="1" smtClean="0"/>
              <a:t>underglaze</a:t>
            </a:r>
            <a:r>
              <a:rPr lang="en-US" sz="3200" dirty="0"/>
              <a:t> </a:t>
            </a:r>
            <a:r>
              <a:rPr lang="en-US" sz="3200" dirty="0" smtClean="0"/>
              <a:t>and it’s fired, the finish will be matte, rough and still porous = non functional (cannot eat/drink out of it).</a:t>
            </a:r>
          </a:p>
          <a:p>
            <a:r>
              <a:rPr lang="en-US" sz="3200" dirty="0" smtClean="0"/>
              <a:t>The bottle should say UNDERGLAZE or COVERCOAT</a:t>
            </a:r>
            <a:endParaRPr lang="en-US" sz="3200" dirty="0"/>
          </a:p>
        </p:txBody>
      </p:sp>
    </p:spTree>
    <p:extLst>
      <p:ext uri="{BB962C8B-B14F-4D97-AF65-F5344CB8AC3E}">
        <p14:creationId xmlns:p14="http://schemas.microsoft.com/office/powerpoint/2010/main" val="31874282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458200" cy="6858000"/>
          </a:xfrm>
        </p:spPr>
        <p:txBody>
          <a:bodyPr>
            <a:normAutofit/>
          </a:bodyPr>
          <a:lstStyle/>
          <a:p>
            <a:pPr marL="114300" indent="0" algn="ctr">
              <a:buNone/>
            </a:pPr>
            <a:r>
              <a:rPr lang="en-US" sz="4000" dirty="0" smtClean="0">
                <a:solidFill>
                  <a:srgbClr val="74A510"/>
                </a:solidFill>
              </a:rPr>
              <a:t>Disclaimer….</a:t>
            </a:r>
            <a:endParaRPr lang="en-US" sz="2400" dirty="0"/>
          </a:p>
          <a:p>
            <a:pPr marL="114300" indent="0">
              <a:buNone/>
            </a:pPr>
            <a:r>
              <a:rPr lang="en-US" sz="2400" dirty="0" smtClean="0"/>
              <a:t>How well an artist glazes a piece of work will either enhance and make the work better, or it will make the artwork look worse. </a:t>
            </a:r>
          </a:p>
          <a:p>
            <a:pPr marL="114300" indent="0">
              <a:buNone/>
            </a:pPr>
            <a:endParaRPr lang="en-US" sz="2400" dirty="0"/>
          </a:p>
          <a:p>
            <a:pPr marL="114300" indent="0">
              <a:buNone/>
            </a:pPr>
            <a:r>
              <a:rPr lang="en-US" sz="2400" dirty="0" smtClean="0"/>
              <a:t>Glazing is extremely important and even though it may look easy or the concept of glazing is easy, it does takes practice, concentration, and experience. You spent the time to make your project so spending a good amount of time finishing it is just as important. </a:t>
            </a:r>
          </a:p>
          <a:p>
            <a:pPr marL="114300" indent="0">
              <a:buNone/>
            </a:pPr>
            <a:endParaRPr lang="en-US" sz="2400" dirty="0"/>
          </a:p>
          <a:p>
            <a:pPr marL="114300" indent="0">
              <a:buNone/>
            </a:pPr>
            <a:r>
              <a:rPr lang="en-US" sz="2400" dirty="0" smtClean="0"/>
              <a:t>What you want your project to look like and how it actually comes out of the kiln can be different. The beauty of ceramics is how the clay, glaze, and overall process has a little bit of a mind of it’s own and we learn to appreciate those imperfections and surprises. </a:t>
            </a:r>
          </a:p>
          <a:p>
            <a:pPr marL="114300" indent="0">
              <a:buNone/>
            </a:pPr>
            <a:endParaRPr lang="en-US" dirty="0"/>
          </a:p>
        </p:txBody>
      </p:sp>
    </p:spTree>
    <p:extLst>
      <p:ext uri="{BB962C8B-B14F-4D97-AF65-F5344CB8AC3E}">
        <p14:creationId xmlns:p14="http://schemas.microsoft.com/office/powerpoint/2010/main" val="24080281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chemeClr val="bg2">
                    <a:lumMod val="50000"/>
                  </a:schemeClr>
                </a:solidFill>
              </a:rPr>
              <a:t>Glaze</a:t>
            </a:r>
            <a:endParaRPr lang="en-US" sz="6000" dirty="0">
              <a:solidFill>
                <a:schemeClr val="bg2">
                  <a:lumMod val="50000"/>
                </a:schemeClr>
              </a:solidFill>
            </a:endParaRPr>
          </a:p>
        </p:txBody>
      </p:sp>
      <p:sp>
        <p:nvSpPr>
          <p:cNvPr id="3" name="Content Placeholder 2"/>
          <p:cNvSpPr>
            <a:spLocks noGrp="1"/>
          </p:cNvSpPr>
          <p:nvPr>
            <p:ph idx="1"/>
          </p:nvPr>
        </p:nvSpPr>
        <p:spPr>
          <a:xfrm>
            <a:off x="152400" y="2057400"/>
            <a:ext cx="8153400" cy="2362200"/>
          </a:xfrm>
        </p:spPr>
        <p:txBody>
          <a:bodyPr>
            <a:noAutofit/>
          </a:bodyPr>
          <a:lstStyle/>
          <a:p>
            <a:pPr marL="114300" indent="0" algn="ctr">
              <a:buNone/>
            </a:pPr>
            <a:r>
              <a:rPr lang="en-US" sz="3200" dirty="0" smtClean="0"/>
              <a:t>Glaze is a coating of powdered ceramic materials usually prepared and applied in water-suspension, which melts and bonds to clay surface in glaze firing</a:t>
            </a:r>
          </a:p>
        </p:txBody>
      </p:sp>
    </p:spTree>
    <p:extLst>
      <p:ext uri="{BB962C8B-B14F-4D97-AF65-F5344CB8AC3E}">
        <p14:creationId xmlns:p14="http://schemas.microsoft.com/office/powerpoint/2010/main" val="29876257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07"/>
            <a:ext cx="7620000" cy="1143000"/>
          </a:xfrm>
        </p:spPr>
        <p:txBody>
          <a:bodyPr/>
          <a:lstStyle/>
          <a:p>
            <a:r>
              <a:rPr lang="en-US" sz="5400" dirty="0" smtClean="0">
                <a:solidFill>
                  <a:schemeClr val="bg2">
                    <a:lumMod val="50000"/>
                  </a:schemeClr>
                </a:solidFill>
              </a:rPr>
              <a:t>Absorbency</a:t>
            </a:r>
            <a:r>
              <a:rPr lang="en-US" dirty="0" smtClean="0">
                <a:solidFill>
                  <a:schemeClr val="bg2"/>
                </a:solidFill>
              </a:rPr>
              <a:t>	</a:t>
            </a:r>
            <a:endParaRPr lang="en-US" dirty="0">
              <a:solidFill>
                <a:schemeClr val="bg2"/>
              </a:solidFill>
            </a:endParaRPr>
          </a:p>
        </p:txBody>
      </p:sp>
      <p:sp>
        <p:nvSpPr>
          <p:cNvPr id="3" name="Content Placeholder 2"/>
          <p:cNvSpPr>
            <a:spLocks noGrp="1"/>
          </p:cNvSpPr>
          <p:nvPr>
            <p:ph idx="1"/>
          </p:nvPr>
        </p:nvSpPr>
        <p:spPr>
          <a:xfrm>
            <a:off x="0" y="914400"/>
            <a:ext cx="8458200" cy="5943600"/>
          </a:xfrm>
        </p:spPr>
        <p:txBody>
          <a:bodyPr>
            <a:noAutofit/>
          </a:bodyPr>
          <a:lstStyle/>
          <a:p>
            <a:r>
              <a:rPr lang="en-US" sz="2600" dirty="0" err="1" smtClean="0"/>
              <a:t>Bisqueware</a:t>
            </a:r>
            <a:r>
              <a:rPr lang="en-US" sz="2600" dirty="0" smtClean="0"/>
              <a:t> is extremely absorbent. </a:t>
            </a:r>
          </a:p>
          <a:p>
            <a:r>
              <a:rPr lang="en-US" sz="2600" dirty="0" smtClean="0"/>
              <a:t>If you paint glaze on an area where you didn’t want that color, the clay absorbs it immediately and wiping it away with a sponge will not fix the problem. </a:t>
            </a:r>
          </a:p>
          <a:p>
            <a:r>
              <a:rPr lang="en-US" sz="2600" dirty="0" smtClean="0"/>
              <a:t>You need to be very careful when you glaze to ensure your applying the right glazes/colors to the desired area. </a:t>
            </a:r>
          </a:p>
          <a:p>
            <a:r>
              <a:rPr lang="en-US" sz="2600" dirty="0" err="1" smtClean="0"/>
              <a:t>Bisqueware</a:t>
            </a:r>
            <a:r>
              <a:rPr lang="en-US" sz="2600" dirty="0" smtClean="0"/>
              <a:t> can also absorb dust which will clog the pores of the clay. If this happens, the glaze will not effectively be absorbed and there could be spots on your piece with less or no glaze after</a:t>
            </a:r>
          </a:p>
          <a:p>
            <a:r>
              <a:rPr lang="en-US" sz="2600" dirty="0" smtClean="0"/>
              <a:t>It’s really important your shelf is clean, your hands are clean and the tables are clay dust free when you glaze to ensure the only thing your project is absorbing is glaze. </a:t>
            </a:r>
            <a:endParaRPr lang="en-US" sz="2600" dirty="0"/>
          </a:p>
        </p:txBody>
      </p:sp>
    </p:spTree>
    <p:extLst>
      <p:ext uri="{BB962C8B-B14F-4D97-AF65-F5344CB8AC3E}">
        <p14:creationId xmlns:p14="http://schemas.microsoft.com/office/powerpoint/2010/main" val="15038286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14"/>
            <a:ext cx="7620000" cy="1143000"/>
          </a:xfrm>
        </p:spPr>
        <p:txBody>
          <a:bodyPr/>
          <a:lstStyle/>
          <a:p>
            <a:r>
              <a:rPr lang="en-US" sz="6000" dirty="0" smtClean="0">
                <a:solidFill>
                  <a:srgbClr val="74A510"/>
                </a:solidFill>
              </a:rPr>
              <a:t>Brushes</a:t>
            </a:r>
            <a:endParaRPr lang="en-US" sz="6000" dirty="0">
              <a:solidFill>
                <a:srgbClr val="74A510"/>
              </a:solidFill>
            </a:endParaRPr>
          </a:p>
        </p:txBody>
      </p:sp>
      <p:sp>
        <p:nvSpPr>
          <p:cNvPr id="3" name="Content Placeholder 2"/>
          <p:cNvSpPr>
            <a:spLocks noGrp="1"/>
          </p:cNvSpPr>
          <p:nvPr>
            <p:ph idx="1"/>
          </p:nvPr>
        </p:nvSpPr>
        <p:spPr>
          <a:xfrm>
            <a:off x="0" y="990600"/>
            <a:ext cx="8458200" cy="5867400"/>
          </a:xfrm>
        </p:spPr>
        <p:txBody>
          <a:bodyPr>
            <a:noAutofit/>
          </a:bodyPr>
          <a:lstStyle/>
          <a:p>
            <a:r>
              <a:rPr lang="en-US" sz="2600" dirty="0" smtClean="0"/>
              <a:t>There are specific glaze brushes we use. They are designed for glaze…Make sure the container says “GLAZE”</a:t>
            </a:r>
          </a:p>
          <a:p>
            <a:r>
              <a:rPr lang="en-US" sz="2600" dirty="0" smtClean="0"/>
              <a:t>Please make sure you’re using a SMALL brush for SMALL areas. LARGE brushes for LARGE areas. Don’t be lazy!</a:t>
            </a:r>
          </a:p>
          <a:p>
            <a:r>
              <a:rPr lang="en-US" sz="2600" dirty="0" smtClean="0"/>
              <a:t>If a LARGE brush is used for a SMALL area, you won’t be able to keep the glaze just on that small area. The glazing will look messy. </a:t>
            </a:r>
          </a:p>
          <a:p>
            <a:r>
              <a:rPr lang="en-US" sz="2600" dirty="0" smtClean="0"/>
              <a:t>If a SMALL brush is used on a LARGE area, you will be applying the glaze in streaks and you’ll see the inconsistency after the glaze fire. </a:t>
            </a:r>
          </a:p>
          <a:p>
            <a:r>
              <a:rPr lang="en-US" sz="2600" dirty="0" smtClean="0"/>
              <a:t>All brushes must be washed just with </a:t>
            </a:r>
            <a:r>
              <a:rPr lang="en-US" sz="2600" b="1" u="sng" dirty="0" smtClean="0">
                <a:solidFill>
                  <a:srgbClr val="74A510"/>
                </a:solidFill>
              </a:rPr>
              <a:t>water</a:t>
            </a:r>
            <a:r>
              <a:rPr lang="en-US" sz="2600" dirty="0" smtClean="0"/>
              <a:t> (no soap!) after being used. Brushes go UPRIGHT back in the designated containers. </a:t>
            </a:r>
            <a:endParaRPr lang="en-US" sz="2600" dirty="0"/>
          </a:p>
        </p:txBody>
      </p:sp>
    </p:spTree>
    <p:extLst>
      <p:ext uri="{BB962C8B-B14F-4D97-AF65-F5344CB8AC3E}">
        <p14:creationId xmlns:p14="http://schemas.microsoft.com/office/powerpoint/2010/main" val="18123467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8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38175" y="1019175"/>
            <a:ext cx="6324600" cy="4743450"/>
          </a:xfrm>
          <a:prstGeom prst="rect">
            <a:avLst/>
          </a:prstGeom>
        </p:spPr>
      </p:pic>
      <p:pic>
        <p:nvPicPr>
          <p:cNvPr id="5" name="Picture 4" descr="IMG_7811.JPG"/>
          <p:cNvPicPr>
            <a:picLocks noChangeAspect="1"/>
          </p:cNvPicPr>
          <p:nvPr/>
        </p:nvPicPr>
        <p:blipFill rotWithShape="1">
          <a:blip r:embed="rId3" cstate="print">
            <a:extLst>
              <a:ext uri="{28A0092B-C50C-407E-A947-70E740481C1C}">
                <a14:useLocalDpi xmlns:a14="http://schemas.microsoft.com/office/drawing/2010/main" val="0"/>
              </a:ext>
            </a:extLst>
          </a:blip>
          <a:srcRect t="9520" b="15445"/>
          <a:stretch/>
        </p:blipFill>
        <p:spPr>
          <a:xfrm rot="5400000">
            <a:off x="3578710" y="1526690"/>
            <a:ext cx="6634779" cy="3733800"/>
          </a:xfrm>
          <a:prstGeom prst="rect">
            <a:avLst/>
          </a:prstGeom>
        </p:spPr>
      </p:pic>
      <p:cxnSp>
        <p:nvCxnSpPr>
          <p:cNvPr id="8" name="Straight Connector 7"/>
          <p:cNvCxnSpPr/>
          <p:nvPr/>
        </p:nvCxnSpPr>
        <p:spPr>
          <a:xfrm>
            <a:off x="5410200" y="1219200"/>
            <a:ext cx="3276600" cy="4724400"/>
          </a:xfrm>
          <a:prstGeom prst="line">
            <a:avLst/>
          </a:prstGeom>
          <a:ln w="76200" cmpd="sng">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5410200" y="1295400"/>
            <a:ext cx="3124200" cy="4343400"/>
          </a:xfrm>
          <a:prstGeom prst="line">
            <a:avLst/>
          </a:prstGeom>
          <a:ln w="76200" cmpd="sng">
            <a:solidFill>
              <a:srgbClr val="FFFF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1839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20000" cy="1143000"/>
          </a:xfrm>
        </p:spPr>
        <p:txBody>
          <a:bodyPr/>
          <a:lstStyle/>
          <a:p>
            <a:r>
              <a:rPr lang="en-US" sz="6000" dirty="0" smtClean="0">
                <a:solidFill>
                  <a:srgbClr val="74A510"/>
                </a:solidFill>
              </a:rPr>
              <a:t>Glaze</a:t>
            </a:r>
            <a:endParaRPr lang="en-US" sz="6000" dirty="0">
              <a:solidFill>
                <a:srgbClr val="74A510"/>
              </a:solidFill>
            </a:endParaRPr>
          </a:p>
        </p:txBody>
      </p:sp>
      <p:sp>
        <p:nvSpPr>
          <p:cNvPr id="3" name="Content Placeholder 2"/>
          <p:cNvSpPr>
            <a:spLocks noGrp="1"/>
          </p:cNvSpPr>
          <p:nvPr>
            <p:ph idx="1"/>
          </p:nvPr>
        </p:nvSpPr>
        <p:spPr>
          <a:xfrm>
            <a:off x="13321" y="762000"/>
            <a:ext cx="8382000" cy="5943600"/>
          </a:xfrm>
        </p:spPr>
        <p:txBody>
          <a:bodyPr>
            <a:noAutofit/>
          </a:bodyPr>
          <a:lstStyle/>
          <a:p>
            <a:r>
              <a:rPr lang="en-US" sz="2700" dirty="0" smtClean="0"/>
              <a:t>Before the glaze is fired, it looks like a completely different color. In the kiln, the glaze turns to the color we expect it to. </a:t>
            </a:r>
          </a:p>
          <a:p>
            <a:r>
              <a:rPr lang="en-US" sz="2700" dirty="0" smtClean="0"/>
              <a:t>It’s important to </a:t>
            </a:r>
            <a:r>
              <a:rPr lang="en-US" sz="2700" u="sng" dirty="0" smtClean="0"/>
              <a:t>look at the test tile </a:t>
            </a:r>
            <a:r>
              <a:rPr lang="en-US" sz="2700" dirty="0" smtClean="0"/>
              <a:t>to figure out what the glaze will look like. You cannot determine the color based on what it looks like in the bottle! Trust the test tile!</a:t>
            </a:r>
          </a:p>
          <a:p>
            <a:r>
              <a:rPr lang="en-US" sz="2700" dirty="0" smtClean="0"/>
              <a:t>Glazes like to thicken up over time so it’s important to SHAKE the bottle. </a:t>
            </a:r>
            <a:r>
              <a:rPr lang="en-US" sz="2700" dirty="0"/>
              <a:t>Make sure the lid is securely on before </a:t>
            </a:r>
            <a:r>
              <a:rPr lang="en-US" sz="2700" dirty="0" smtClean="0"/>
              <a:t>shaking over the sink with your hand on top of the lid! </a:t>
            </a:r>
          </a:p>
          <a:p>
            <a:r>
              <a:rPr lang="en-US" sz="2700" dirty="0" smtClean="0"/>
              <a:t>If the consistency is thick and does drip easily off the brush, water will need to be added and come see me to have this done. Too much water will ruin the glaze.</a:t>
            </a:r>
          </a:p>
        </p:txBody>
      </p:sp>
    </p:spTree>
    <p:extLst>
      <p:ext uri="{BB962C8B-B14F-4D97-AF65-F5344CB8AC3E}">
        <p14:creationId xmlns:p14="http://schemas.microsoft.com/office/powerpoint/2010/main" val="16393129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20000" cy="1143000"/>
          </a:xfrm>
        </p:spPr>
        <p:txBody>
          <a:bodyPr/>
          <a:lstStyle/>
          <a:p>
            <a:r>
              <a:rPr lang="en-US" sz="6000" dirty="0" smtClean="0">
                <a:solidFill>
                  <a:schemeClr val="accent1"/>
                </a:solidFill>
              </a:rPr>
              <a:t>Glaze Cont.</a:t>
            </a:r>
            <a:endParaRPr lang="en-US" sz="6000" dirty="0">
              <a:solidFill>
                <a:schemeClr val="accent1"/>
              </a:solidFill>
            </a:endParaRPr>
          </a:p>
        </p:txBody>
      </p:sp>
      <p:sp>
        <p:nvSpPr>
          <p:cNvPr id="3" name="Content Placeholder 2"/>
          <p:cNvSpPr>
            <a:spLocks noGrp="1"/>
          </p:cNvSpPr>
          <p:nvPr>
            <p:ph idx="1"/>
          </p:nvPr>
        </p:nvSpPr>
        <p:spPr>
          <a:xfrm>
            <a:off x="152400" y="1219200"/>
            <a:ext cx="8153400" cy="5486400"/>
          </a:xfrm>
        </p:spPr>
        <p:txBody>
          <a:bodyPr>
            <a:normAutofit lnSpcReduction="10000"/>
          </a:bodyPr>
          <a:lstStyle/>
          <a:p>
            <a:r>
              <a:rPr lang="en-US" sz="3200" b="1" u="sng" dirty="0"/>
              <a:t>3 coats should be applied evenly! Pay attention to where you put glaze!</a:t>
            </a:r>
          </a:p>
          <a:p>
            <a:r>
              <a:rPr lang="en-US" sz="3200" b="1" dirty="0" smtClean="0">
                <a:solidFill>
                  <a:srgbClr val="94C600"/>
                </a:solidFill>
              </a:rPr>
              <a:t>DO </a:t>
            </a:r>
            <a:r>
              <a:rPr lang="en-US" sz="3200" b="1" dirty="0">
                <a:solidFill>
                  <a:srgbClr val="94C600"/>
                </a:solidFill>
              </a:rPr>
              <a:t>NOT </a:t>
            </a:r>
            <a:r>
              <a:rPr lang="en-US" sz="3200" dirty="0"/>
              <a:t>apply glaze to the bottom of your pot! Glaze becomes liquid glass in the kiln and it will stick to the shelf-ruining your pot and the kiln furniture. </a:t>
            </a:r>
          </a:p>
          <a:p>
            <a:r>
              <a:rPr lang="en-US" sz="3200" dirty="0"/>
              <a:t>When you are done glazing, you will take a </a:t>
            </a:r>
            <a:r>
              <a:rPr lang="en-US" sz="3200" i="1" dirty="0">
                <a:solidFill>
                  <a:srgbClr val="FFFF00"/>
                </a:solidFill>
              </a:rPr>
              <a:t>small yellow sponge </a:t>
            </a:r>
            <a:r>
              <a:rPr lang="en-US" sz="3200" dirty="0"/>
              <a:t>and clean the bottom of your project making sure there is no glaze on the bottom! </a:t>
            </a:r>
            <a:r>
              <a:rPr lang="en-US" sz="3200" b="1" i="1" dirty="0"/>
              <a:t>Sliver of bisque all the way around</a:t>
            </a:r>
          </a:p>
          <a:p>
            <a:endParaRPr lang="en-US" dirty="0"/>
          </a:p>
        </p:txBody>
      </p:sp>
    </p:spTree>
    <p:extLst>
      <p:ext uri="{BB962C8B-B14F-4D97-AF65-F5344CB8AC3E}">
        <p14:creationId xmlns:p14="http://schemas.microsoft.com/office/powerpoint/2010/main" val="40463546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620000" cy="1143000"/>
          </a:xfrm>
        </p:spPr>
        <p:txBody>
          <a:bodyPr/>
          <a:lstStyle/>
          <a:p>
            <a:r>
              <a:rPr lang="en-US" sz="6000" dirty="0" smtClean="0">
                <a:solidFill>
                  <a:schemeClr val="accent1"/>
                </a:solidFill>
              </a:rPr>
              <a:t>Different finishes	</a:t>
            </a:r>
            <a:endParaRPr lang="en-US" sz="6000" dirty="0">
              <a:solidFill>
                <a:schemeClr val="accent1"/>
              </a:solidFill>
            </a:endParaRPr>
          </a:p>
        </p:txBody>
      </p:sp>
      <p:sp>
        <p:nvSpPr>
          <p:cNvPr id="3" name="Content Placeholder 2"/>
          <p:cNvSpPr>
            <a:spLocks noGrp="1"/>
          </p:cNvSpPr>
          <p:nvPr>
            <p:ph idx="1"/>
          </p:nvPr>
        </p:nvSpPr>
        <p:spPr>
          <a:xfrm>
            <a:off x="0" y="1143000"/>
            <a:ext cx="8458200" cy="5638800"/>
          </a:xfrm>
        </p:spPr>
        <p:txBody>
          <a:bodyPr>
            <a:noAutofit/>
          </a:bodyPr>
          <a:lstStyle/>
          <a:p>
            <a:r>
              <a:rPr lang="en-US" sz="3000" b="1" dirty="0" smtClean="0"/>
              <a:t>Glossy</a:t>
            </a:r>
            <a:r>
              <a:rPr lang="en-US" sz="3000" dirty="0" smtClean="0"/>
              <a:t>: </a:t>
            </a:r>
            <a:r>
              <a:rPr lang="en-US" sz="3000" dirty="0"/>
              <a:t>shiny and reflects light after glaze </a:t>
            </a:r>
            <a:r>
              <a:rPr lang="en-US" sz="3000" dirty="0" smtClean="0"/>
              <a:t>fire; does show the color of clay. It will show/enhance carving details but also imperfections </a:t>
            </a:r>
          </a:p>
          <a:p>
            <a:r>
              <a:rPr lang="en-US" sz="3000" b="1" dirty="0" smtClean="0"/>
              <a:t>Matte</a:t>
            </a:r>
            <a:r>
              <a:rPr lang="en-US" sz="3000" dirty="0" smtClean="0"/>
              <a:t>: </a:t>
            </a:r>
            <a:r>
              <a:rPr lang="en-US" sz="3000" dirty="0"/>
              <a:t>dull, non-glossy surface. </a:t>
            </a:r>
            <a:r>
              <a:rPr lang="en-US" sz="3000" dirty="0" smtClean="0"/>
              <a:t>It is not ideal for functional work. Will hide details! Not recommended to be inside functional ware</a:t>
            </a:r>
          </a:p>
          <a:p>
            <a:r>
              <a:rPr lang="en-US" sz="3000" b="1" dirty="0" smtClean="0"/>
              <a:t>Opaque</a:t>
            </a:r>
            <a:r>
              <a:rPr lang="en-US" sz="3000" dirty="0" smtClean="0"/>
              <a:t>: </a:t>
            </a:r>
            <a:r>
              <a:rPr lang="en-US" sz="3000" dirty="0"/>
              <a:t>does</a:t>
            </a:r>
            <a:r>
              <a:rPr lang="en-US" sz="3000" b="1" dirty="0"/>
              <a:t> </a:t>
            </a:r>
            <a:r>
              <a:rPr lang="en-US" sz="3000" dirty="0"/>
              <a:t>not let light shine through or let the color of the clay show</a:t>
            </a:r>
            <a:r>
              <a:rPr lang="en-US" sz="3000" b="1" dirty="0"/>
              <a:t> </a:t>
            </a:r>
            <a:r>
              <a:rPr lang="en-US" sz="3000" dirty="0"/>
              <a:t>through. </a:t>
            </a:r>
            <a:r>
              <a:rPr lang="en-US" sz="3000" dirty="0" smtClean="0"/>
              <a:t>Make sure to check the test tile before choosing it for a piece with a lot of details (carved hair, small detailed features, etc.)</a:t>
            </a:r>
            <a:endParaRPr lang="en-US" sz="3000" dirty="0"/>
          </a:p>
        </p:txBody>
      </p:sp>
    </p:spTree>
    <p:extLst>
      <p:ext uri="{BB962C8B-B14F-4D97-AF65-F5344CB8AC3E}">
        <p14:creationId xmlns:p14="http://schemas.microsoft.com/office/powerpoint/2010/main" val="29468079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215</TotalTime>
  <Words>1166</Words>
  <Application>Microsoft Macintosh PowerPoint</Application>
  <PresentationFormat>On-screen Show (4:3)</PresentationFormat>
  <Paragraphs>64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Glazing</vt:lpstr>
      <vt:lpstr>PowerPoint Presentation</vt:lpstr>
      <vt:lpstr>Glaze</vt:lpstr>
      <vt:lpstr>Absorbency </vt:lpstr>
      <vt:lpstr>Brushes</vt:lpstr>
      <vt:lpstr>PowerPoint Presentation</vt:lpstr>
      <vt:lpstr>Glaze</vt:lpstr>
      <vt:lpstr>Glaze Cont.</vt:lpstr>
      <vt:lpstr>Different finishes </vt:lpstr>
      <vt:lpstr>PowerPoint Presentation</vt:lpstr>
      <vt:lpstr>PowerPoint Presentation</vt:lpstr>
      <vt:lpstr>For Bobble Heads</vt:lpstr>
      <vt:lpstr>Steps:</vt:lpstr>
      <vt:lpstr>Steps continued</vt:lpstr>
      <vt:lpstr>Questions?</vt:lpstr>
      <vt:lpstr>UNDERGLAZE INFORMATION</vt:lpstr>
      <vt:lpstr>Underglaze</vt:lpstr>
      <vt:lpstr>Underglaze</vt:lpstr>
    </vt:vector>
  </TitlesOfParts>
  <Company>ABSS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Glazing</dc:title>
  <dc:creator>Marin Robinson</dc:creator>
  <cp:lastModifiedBy>LHS Art</cp:lastModifiedBy>
  <cp:revision>16</cp:revision>
  <dcterms:created xsi:type="dcterms:W3CDTF">2014-02-20T20:54:42Z</dcterms:created>
  <dcterms:modified xsi:type="dcterms:W3CDTF">2016-10-07T14:39:16Z</dcterms:modified>
</cp:coreProperties>
</file>